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handoutMasterIdLst>
    <p:handoutMasterId r:id="rId25"/>
  </p:handoutMasterIdLst>
  <p:sldIdLst>
    <p:sldId id="256" r:id="rId3"/>
    <p:sldId id="257" r:id="rId4"/>
    <p:sldId id="262" r:id="rId5"/>
    <p:sldId id="259" r:id="rId6"/>
    <p:sldId id="267" r:id="rId7"/>
    <p:sldId id="279" r:id="rId8"/>
    <p:sldId id="280" r:id="rId9"/>
    <p:sldId id="263" r:id="rId10"/>
    <p:sldId id="265" r:id="rId11"/>
    <p:sldId id="266" r:id="rId12"/>
    <p:sldId id="268" r:id="rId13"/>
    <p:sldId id="264" r:id="rId14"/>
    <p:sldId id="269" r:id="rId15"/>
    <p:sldId id="270" r:id="rId16"/>
    <p:sldId id="271" r:id="rId17"/>
    <p:sldId id="273" r:id="rId18"/>
    <p:sldId id="272"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4" y="210"/>
      </p:cViewPr>
      <p:guideLst/>
    </p:cSldViewPr>
  </p:slideViewPr>
  <p:notesTextViewPr>
    <p:cViewPr>
      <p:scale>
        <a:sx n="1" d="1"/>
        <a:sy n="1" d="1"/>
      </p:scale>
      <p:origin x="0" y="0"/>
    </p:cViewPr>
  </p:notesTextViewPr>
  <p:notesViewPr>
    <p:cSldViewPr snapToGrid="0" showGuides="1">
      <p:cViewPr varScale="1">
        <p:scale>
          <a:sx n="91" d="100"/>
          <a:sy n="91" d="100"/>
        </p:scale>
        <p:origin x="367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C970DB-8EE6-4E5B-9CBE-4CA39D1A6EC2}" type="datetimeFigureOut">
              <a:rPr lang="en-US" smtClean="0"/>
              <a:t>7/29/2015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355828-8ECA-4525-A47E-5E299A14B1C7}" type="slidenum">
              <a:rPr lang="en-US" smtClean="0"/>
              <a:t>‹#›</a:t>
            </a:fld>
            <a:endParaRPr lang="en-US" dirty="0"/>
          </a:p>
        </p:txBody>
      </p:sp>
    </p:spTree>
    <p:extLst>
      <p:ext uri="{BB962C8B-B14F-4D97-AF65-F5344CB8AC3E}">
        <p14:creationId xmlns:p14="http://schemas.microsoft.com/office/powerpoint/2010/main" val="34518015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100000">
              <a:schemeClr val="accent3"/>
            </a:gs>
            <a:gs pos="0">
              <a:schemeClr val="accent1"/>
            </a:gs>
          </a:gsLst>
          <a:lin ang="1440000" scaled="0"/>
        </a:gradFill>
        <a:effectLst/>
      </p:bgPr>
    </p:bg>
    <p:spTree>
      <p:nvGrpSpPr>
        <p:cNvPr id="1" name=""/>
        <p:cNvGrpSpPr/>
        <p:nvPr/>
      </p:nvGrpSpPr>
      <p:grpSpPr>
        <a:xfrm>
          <a:off x="0" y="0"/>
          <a:ext cx="0" cy="0"/>
          <a:chOff x="0" y="0"/>
          <a:chExt cx="0" cy="0"/>
        </a:xfrm>
      </p:grpSpPr>
      <p:grpSp>
        <p:nvGrpSpPr>
          <p:cNvPr id="26" name="Group 25"/>
          <p:cNvGrpSpPr/>
          <p:nvPr userDrawn="1"/>
        </p:nvGrpSpPr>
        <p:grpSpPr>
          <a:xfrm>
            <a:off x="-1" y="0"/>
            <a:ext cx="12192001" cy="6858639"/>
            <a:chOff x="-1" y="-1"/>
            <a:chExt cx="12192001" cy="6858639"/>
          </a:xfrm>
        </p:grpSpPr>
        <p:sp>
          <p:nvSpPr>
            <p:cNvPr id="24"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8" descr="abstract background design"/>
          <p:cNvGrpSpPr/>
          <p:nvPr userDrawn="1"/>
        </p:nvGrpSpPr>
        <p:grpSpPr>
          <a:xfrm>
            <a:off x="0" y="-638"/>
            <a:ext cx="12201526" cy="6858638"/>
            <a:chOff x="0" y="618575"/>
            <a:chExt cx="12201526" cy="6858638"/>
          </a:xfrm>
        </p:grpSpPr>
        <p:sp>
          <p:nvSpPr>
            <p:cNvPr id="27" name="Rectangle 26"/>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p:nvPr>
        </p:nvSpPr>
        <p:spPr>
          <a:xfrm>
            <a:off x="2171700" y="2386584"/>
            <a:ext cx="9175668" cy="2852928"/>
          </a:xfrm>
        </p:spPr>
        <p:txBody>
          <a:bodyPr anchor="b"/>
          <a:lstStyle>
            <a:lvl1pPr algn="l">
              <a:defRPr sz="60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71700" y="5296060"/>
            <a:ext cx="9175668" cy="1561622"/>
          </a:xfrm>
        </p:spPr>
        <p:txBody>
          <a:bodyPr/>
          <a:lstStyle>
            <a:lvl1pPr marL="0" indent="0" algn="l">
              <a:buNone/>
              <a:defRPr sz="24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DBECBBC-B5FD-4F11-9AC2-5AED2BF7CA3D}" type="slidenum">
              <a:rPr lang="en-US" smtClean="0"/>
              <a:pPr/>
              <a:t>‹#›</a:t>
            </a:fld>
            <a:endParaRPr lang="en-US" dirty="0"/>
          </a:p>
        </p:txBody>
      </p:sp>
      <p:sp>
        <p:nvSpPr>
          <p:cNvPr id="15" name="Freeform 10"/>
          <p:cNvSpPr>
            <a:spLocks/>
          </p:cNvSpPr>
          <p:nvPr userDrawn="1"/>
        </p:nvSpPr>
        <p:spPr bwMode="auto">
          <a:xfrm>
            <a:off x="-1109663" y="28575"/>
            <a:ext cx="14411326" cy="6800850"/>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5"/>
          <p:cNvSpPr>
            <a:spLocks/>
          </p:cNvSpPr>
          <p:nvPr userDrawn="1"/>
        </p:nvSpPr>
        <p:spPr bwMode="auto">
          <a:xfrm>
            <a:off x="-3175" y="-627063"/>
            <a:ext cx="12204700" cy="8112126"/>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7" name="Picture 16" descr="Office Mix Logo"/>
          <p:cNvPicPr>
            <a:picLocks noChangeAspect="1"/>
          </p:cNvPicPr>
          <p:nvPr userDrawn="1"/>
        </p:nvPicPr>
        <p:blipFill rotWithShape="1">
          <a:blip r:embed="rId2" cstate="print">
            <a:extLst>
              <a:ext uri="{28A0092B-C50C-407E-A947-70E740481C1C}">
                <a14:useLocalDpi xmlns:a14="http://schemas.microsoft.com/office/drawing/2010/main" val="0"/>
              </a:ext>
            </a:extLst>
          </a:blip>
          <a:srcRect r="76197"/>
          <a:stretch/>
        </p:blipFill>
        <p:spPr>
          <a:xfrm>
            <a:off x="868514" y="4100388"/>
            <a:ext cx="1240638" cy="1440426"/>
          </a:xfrm>
          <a:prstGeom prst="rect">
            <a:avLst/>
          </a:prstGeom>
        </p:spPr>
      </p:pic>
    </p:spTree>
    <p:extLst>
      <p:ext uri="{BB962C8B-B14F-4D97-AF65-F5344CB8AC3E}">
        <p14:creationId xmlns:p14="http://schemas.microsoft.com/office/powerpoint/2010/main" val="29381137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3" name="Group 12"/>
          <p:cNvGrpSpPr/>
          <p:nvPr userDrawn="1"/>
        </p:nvGrpSpPr>
        <p:grpSpPr>
          <a:xfrm>
            <a:off x="-1" y="-2971"/>
            <a:ext cx="12192001" cy="6866062"/>
            <a:chOff x="-1" y="-2971"/>
            <a:chExt cx="12192001" cy="6866062"/>
          </a:xfrm>
        </p:grpSpPr>
        <p:sp>
          <p:nvSpPr>
            <p:cNvPr id="14"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 name="Rectangle 19"/>
          <p:cNvSpPr/>
          <p:nvPr userDrawn="1"/>
        </p:nvSpPr>
        <p:spPr>
          <a:xfrm>
            <a:off x="0" y="416"/>
            <a:ext cx="12192000" cy="6858000"/>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descr="abstract background design"/>
          <p:cNvGrpSpPr/>
          <p:nvPr userDrawn="1"/>
        </p:nvGrpSpPr>
        <p:grpSpPr>
          <a:xfrm>
            <a:off x="-1366" y="-4114"/>
            <a:ext cx="5035003" cy="6865834"/>
            <a:chOff x="-1366" y="-4114"/>
            <a:chExt cx="5035003" cy="6865834"/>
          </a:xfrm>
        </p:grpSpPr>
        <p:sp>
          <p:nvSpPr>
            <p:cNvPr id="9" name="Rectangle 1040"/>
            <p:cNvSpPr/>
            <p:nvPr userDrawn="1"/>
          </p:nvSpPr>
          <p:spPr>
            <a:xfrm>
              <a:off x="-1366" y="-2385"/>
              <a:ext cx="5035002" cy="6859550"/>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 name="connsiteX0" fmla="*/ 0 w 12197830"/>
                <a:gd name="connsiteY0" fmla="*/ 0 h 6877450"/>
                <a:gd name="connsiteX1" fmla="*/ 12197830 w 12197830"/>
                <a:gd name="connsiteY1" fmla="*/ 6247021 h 6877450"/>
                <a:gd name="connsiteX2" fmla="*/ 12196119 w 12197830"/>
                <a:gd name="connsiteY2" fmla="*/ 6877450 h 6877450"/>
                <a:gd name="connsiteX3" fmla="*/ 4119 w 12197830"/>
                <a:gd name="connsiteY3" fmla="*/ 6877450 h 6877450"/>
                <a:gd name="connsiteX4" fmla="*/ 0 w 12197830"/>
                <a:gd name="connsiteY4" fmla="*/ 0 h 6877450"/>
                <a:gd name="connsiteX0" fmla="*/ 0 w 12196119"/>
                <a:gd name="connsiteY0" fmla="*/ 1379 h 6878829"/>
                <a:gd name="connsiteX1" fmla="*/ 4996930 w 12196119"/>
                <a:gd name="connsiteY1" fmla="*/ 0 h 6878829"/>
                <a:gd name="connsiteX2" fmla="*/ 12196119 w 12196119"/>
                <a:gd name="connsiteY2" fmla="*/ 6878829 h 6878829"/>
                <a:gd name="connsiteX3" fmla="*/ 4119 w 12196119"/>
                <a:gd name="connsiteY3" fmla="*/ 6878829 h 6878829"/>
                <a:gd name="connsiteX4" fmla="*/ 0 w 12196119"/>
                <a:gd name="connsiteY4" fmla="*/ 1379 h 6878829"/>
                <a:gd name="connsiteX0" fmla="*/ 0 w 5350819"/>
                <a:gd name="connsiteY0" fmla="*/ 1379 h 6878829"/>
                <a:gd name="connsiteX1" fmla="*/ 49969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350819"/>
                <a:gd name="connsiteY0" fmla="*/ 1379 h 6878829"/>
                <a:gd name="connsiteX1" fmla="*/ 40444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046019"/>
                <a:gd name="connsiteY0" fmla="*/ 1379 h 6878829"/>
                <a:gd name="connsiteX1" fmla="*/ 4044430 w 5046019"/>
                <a:gd name="connsiteY1" fmla="*/ 0 h 6878829"/>
                <a:gd name="connsiteX2" fmla="*/ 5046019 w 5046019"/>
                <a:gd name="connsiteY2" fmla="*/ 6878829 h 6878829"/>
                <a:gd name="connsiteX3" fmla="*/ 4119 w 5046019"/>
                <a:gd name="connsiteY3" fmla="*/ 6878829 h 6878829"/>
                <a:gd name="connsiteX4" fmla="*/ 0 w 5046019"/>
                <a:gd name="connsiteY4" fmla="*/ 1379 h 6878829"/>
                <a:gd name="connsiteX0" fmla="*/ 0 w 5046019"/>
                <a:gd name="connsiteY0" fmla="*/ 0 h 6877450"/>
                <a:gd name="connsiteX1" fmla="*/ 4052693 w 5046019"/>
                <a:gd name="connsiteY1" fmla="*/ 72985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47185 w 5046019"/>
                <a:gd name="connsiteY1" fmla="*/ 9638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8202 w 5046019"/>
                <a:gd name="connsiteY1" fmla="*/ 64722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2694 w 5046019"/>
                <a:gd name="connsiteY1" fmla="*/ 6884 h 6877450"/>
                <a:gd name="connsiteX2" fmla="*/ 5046019 w 5046019"/>
                <a:gd name="connsiteY2" fmla="*/ 6877450 h 6877450"/>
                <a:gd name="connsiteX3" fmla="*/ 4119 w 5046019"/>
                <a:gd name="connsiteY3" fmla="*/ 6877450 h 6877450"/>
                <a:gd name="connsiteX4" fmla="*/ 0 w 5046019"/>
                <a:gd name="connsiteY4" fmla="*/ 0 h 6877450"/>
                <a:gd name="connsiteX0" fmla="*/ 0 w 5043265"/>
                <a:gd name="connsiteY0" fmla="*/ 31675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31675 h 6870566"/>
                <a:gd name="connsiteX0" fmla="*/ 0 w 5043265"/>
                <a:gd name="connsiteY0" fmla="*/ 1379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83992 w 5043265"/>
                <a:gd name="connsiteY3" fmla="*/ 6843024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4120 w 5043265"/>
                <a:gd name="connsiteY3" fmla="*/ 6859550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1366 w 5043265"/>
                <a:gd name="connsiteY3" fmla="*/ 6859550 h 6870566"/>
                <a:gd name="connsiteX4" fmla="*/ 0 w 5043265"/>
                <a:gd name="connsiteY4" fmla="*/ 1379 h 6870566"/>
                <a:gd name="connsiteX0" fmla="*/ 0 w 5037757"/>
                <a:gd name="connsiteY0" fmla="*/ 1379 h 6859550"/>
                <a:gd name="connsiteX1" fmla="*/ 4049940 w 5037757"/>
                <a:gd name="connsiteY1" fmla="*/ 0 h 6859550"/>
                <a:gd name="connsiteX2" fmla="*/ 5037757 w 5037757"/>
                <a:gd name="connsiteY2" fmla="*/ 6837515 h 6859550"/>
                <a:gd name="connsiteX3" fmla="*/ 1366 w 5037757"/>
                <a:gd name="connsiteY3" fmla="*/ 6859550 h 6859550"/>
                <a:gd name="connsiteX4" fmla="*/ 0 w 5037757"/>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5002" h="6859550">
                  <a:moveTo>
                    <a:pt x="0" y="1379"/>
                  </a:moveTo>
                  <a:lnTo>
                    <a:pt x="4049940" y="0"/>
                  </a:lnTo>
                  <a:lnTo>
                    <a:pt x="5035002" y="6859549"/>
                  </a:lnTo>
                  <a:lnTo>
                    <a:pt x="1366" y="6859550"/>
                  </a:lnTo>
                  <a:cubicBezTo>
                    <a:pt x="-7" y="4573493"/>
                    <a:pt x="1373" y="2287436"/>
                    <a:pt x="0" y="1379"/>
                  </a:cubicBez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Freeform 19"/>
            <p:cNvSpPr>
              <a:spLocks/>
            </p:cNvSpPr>
            <p:nvPr userDrawn="1"/>
          </p:nvSpPr>
          <p:spPr bwMode="auto">
            <a:xfrm>
              <a:off x="1" y="-4114"/>
              <a:ext cx="5033636" cy="6862754"/>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6">
                  <a:moveTo>
                    <a:pt x="8033" y="0"/>
                  </a:moveTo>
                  <a:lnTo>
                    <a:pt x="0" y="6"/>
                  </a:lnTo>
                  <a:lnTo>
                    <a:pt x="7892" y="10006"/>
                  </a:lnTo>
                  <a:lnTo>
                    <a:pt x="10000" y="10006"/>
                  </a:lnTo>
                  <a:lnTo>
                    <a:pt x="8033" y="0"/>
                  </a:lnTo>
                  <a:close/>
                </a:path>
              </a:pathLst>
            </a:custGeom>
            <a:gradFill>
              <a:gsLst>
                <a:gs pos="100000">
                  <a:schemeClr val="accent3">
                    <a:alpha val="24000"/>
                  </a:schemeClr>
                </a:gs>
                <a:gs pos="38000">
                  <a:schemeClr val="accent2">
                    <a:alpha val="25000"/>
                  </a:schemeClr>
                </a:gs>
              </a:gsLst>
              <a:lin ang="4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9"/>
            <p:cNvSpPr>
              <a:spLocks/>
            </p:cNvSpPr>
            <p:nvPr userDrawn="1"/>
          </p:nvSpPr>
          <p:spPr bwMode="auto">
            <a:xfrm flipV="1">
              <a:off x="199" y="-686"/>
              <a:ext cx="3432693" cy="6862406"/>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4757 w 10000"/>
                <a:gd name="connsiteY2" fmla="*/ 10006 h 10006"/>
                <a:gd name="connsiteX3" fmla="*/ 10000 w 10000"/>
                <a:gd name="connsiteY3" fmla="*/ 10006 h 10006"/>
                <a:gd name="connsiteX4" fmla="*/ 8033 w 10000"/>
                <a:gd name="connsiteY4" fmla="*/ 0 h 10006"/>
                <a:gd name="connsiteX0" fmla="*/ 8033 w 8033"/>
                <a:gd name="connsiteY0" fmla="*/ 0 h 10006"/>
                <a:gd name="connsiteX1" fmla="*/ 0 w 8033"/>
                <a:gd name="connsiteY1" fmla="*/ 6 h 10006"/>
                <a:gd name="connsiteX2" fmla="*/ 4757 w 8033"/>
                <a:gd name="connsiteY2" fmla="*/ 10006 h 10006"/>
                <a:gd name="connsiteX3" fmla="*/ 7415 w 8033"/>
                <a:gd name="connsiteY3" fmla="*/ 10006 h 10006"/>
                <a:gd name="connsiteX4" fmla="*/ 8033 w 8033"/>
                <a:gd name="connsiteY4" fmla="*/ 0 h 10006"/>
                <a:gd name="connsiteX0" fmla="*/ 5710 w 9231"/>
                <a:gd name="connsiteY0" fmla="*/ 12 h 9994"/>
                <a:gd name="connsiteX1" fmla="*/ 0 w 9231"/>
                <a:gd name="connsiteY1" fmla="*/ 0 h 9994"/>
                <a:gd name="connsiteX2" fmla="*/ 5922 w 9231"/>
                <a:gd name="connsiteY2" fmla="*/ 9994 h 9994"/>
                <a:gd name="connsiteX3" fmla="*/ 9231 w 9231"/>
                <a:gd name="connsiteY3" fmla="*/ 9994 h 9994"/>
                <a:gd name="connsiteX4" fmla="*/ 5710 w 9231"/>
                <a:gd name="connsiteY4" fmla="*/ 12 h 9994"/>
                <a:gd name="connsiteX0" fmla="*/ 6186 w 10000"/>
                <a:gd name="connsiteY0" fmla="*/ 12 h 10000"/>
                <a:gd name="connsiteX1" fmla="*/ 0 w 10000"/>
                <a:gd name="connsiteY1" fmla="*/ 0 h 10000"/>
                <a:gd name="connsiteX2" fmla="*/ 4575 w 10000"/>
                <a:gd name="connsiteY2" fmla="*/ 10000 h 10000"/>
                <a:gd name="connsiteX3" fmla="*/ 10000 w 10000"/>
                <a:gd name="connsiteY3" fmla="*/ 10000 h 10000"/>
                <a:gd name="connsiteX4" fmla="*/ 6186 w 10000"/>
                <a:gd name="connsiteY4" fmla="*/ 12 h 10000"/>
                <a:gd name="connsiteX0" fmla="*/ 6186 w 7838"/>
                <a:gd name="connsiteY0" fmla="*/ 12 h 10000"/>
                <a:gd name="connsiteX1" fmla="*/ 0 w 7838"/>
                <a:gd name="connsiteY1" fmla="*/ 0 h 10000"/>
                <a:gd name="connsiteX2" fmla="*/ 4575 w 7838"/>
                <a:gd name="connsiteY2" fmla="*/ 10000 h 10000"/>
                <a:gd name="connsiteX3" fmla="*/ 7838 w 7838"/>
                <a:gd name="connsiteY3" fmla="*/ 10000 h 10000"/>
                <a:gd name="connsiteX4" fmla="*/ 6186 w 7838"/>
                <a:gd name="connsiteY4" fmla="*/ 12 h 10000"/>
                <a:gd name="connsiteX0" fmla="*/ 9745 w 10000"/>
                <a:gd name="connsiteY0" fmla="*/ 0 h 10023"/>
                <a:gd name="connsiteX1" fmla="*/ 0 w 10000"/>
                <a:gd name="connsiteY1" fmla="*/ 23 h 10023"/>
                <a:gd name="connsiteX2" fmla="*/ 5837 w 10000"/>
                <a:gd name="connsiteY2" fmla="*/ 10023 h 10023"/>
                <a:gd name="connsiteX3" fmla="*/ 10000 w 10000"/>
                <a:gd name="connsiteY3" fmla="*/ 10023 h 10023"/>
                <a:gd name="connsiteX4" fmla="*/ 9745 w 10000"/>
                <a:gd name="connsiteY4" fmla="*/ 0 h 10023"/>
                <a:gd name="connsiteX0" fmla="*/ 9745 w 11688"/>
                <a:gd name="connsiteY0" fmla="*/ 0 h 10041"/>
                <a:gd name="connsiteX1" fmla="*/ 0 w 11688"/>
                <a:gd name="connsiteY1" fmla="*/ 23 h 10041"/>
                <a:gd name="connsiteX2" fmla="*/ 5837 w 11688"/>
                <a:gd name="connsiteY2" fmla="*/ 10023 h 10041"/>
                <a:gd name="connsiteX3" fmla="*/ 11688 w 11688"/>
                <a:gd name="connsiteY3" fmla="*/ 10041 h 10041"/>
                <a:gd name="connsiteX4" fmla="*/ 9745 w 11688"/>
                <a:gd name="connsiteY4" fmla="*/ 0 h 10041"/>
                <a:gd name="connsiteX0" fmla="*/ 9745 w 11688"/>
                <a:gd name="connsiteY0" fmla="*/ 0 h 10041"/>
                <a:gd name="connsiteX1" fmla="*/ 0 w 11688"/>
                <a:gd name="connsiteY1" fmla="*/ 23 h 10041"/>
                <a:gd name="connsiteX2" fmla="*/ 6990 w 11688"/>
                <a:gd name="connsiteY2" fmla="*/ 10023 h 10041"/>
                <a:gd name="connsiteX3" fmla="*/ 11688 w 11688"/>
                <a:gd name="connsiteY3" fmla="*/ 10041 h 10041"/>
                <a:gd name="connsiteX4" fmla="*/ 9745 w 11688"/>
                <a:gd name="connsiteY4" fmla="*/ 0 h 10041"/>
                <a:gd name="connsiteX0" fmla="*/ 9745 w 11675"/>
                <a:gd name="connsiteY0" fmla="*/ 0 h 10023"/>
                <a:gd name="connsiteX1" fmla="*/ 0 w 11675"/>
                <a:gd name="connsiteY1" fmla="*/ 23 h 10023"/>
                <a:gd name="connsiteX2" fmla="*/ 6990 w 11675"/>
                <a:gd name="connsiteY2" fmla="*/ 10023 h 10023"/>
                <a:gd name="connsiteX3" fmla="*/ 11675 w 11675"/>
                <a:gd name="connsiteY3" fmla="*/ 9950 h 10023"/>
                <a:gd name="connsiteX4" fmla="*/ 9745 w 11675"/>
                <a:gd name="connsiteY4" fmla="*/ 0 h 10023"/>
                <a:gd name="connsiteX0" fmla="*/ 9745 w 11702"/>
                <a:gd name="connsiteY0" fmla="*/ 0 h 10024"/>
                <a:gd name="connsiteX1" fmla="*/ 0 w 11702"/>
                <a:gd name="connsiteY1" fmla="*/ 23 h 10024"/>
                <a:gd name="connsiteX2" fmla="*/ 6990 w 11702"/>
                <a:gd name="connsiteY2" fmla="*/ 10023 h 10024"/>
                <a:gd name="connsiteX3" fmla="*/ 11702 w 11702"/>
                <a:gd name="connsiteY3" fmla="*/ 10024 h 10024"/>
                <a:gd name="connsiteX4" fmla="*/ 9745 w 11702"/>
                <a:gd name="connsiteY4" fmla="*/ 0 h 10024"/>
                <a:gd name="connsiteX0" fmla="*/ 9558 w 11515"/>
                <a:gd name="connsiteY0" fmla="*/ 0 h 10024"/>
                <a:gd name="connsiteX1" fmla="*/ 0 w 11515"/>
                <a:gd name="connsiteY1" fmla="*/ 303 h 10024"/>
                <a:gd name="connsiteX2" fmla="*/ 6803 w 11515"/>
                <a:gd name="connsiteY2" fmla="*/ 10023 h 10024"/>
                <a:gd name="connsiteX3" fmla="*/ 11515 w 11515"/>
                <a:gd name="connsiteY3" fmla="*/ 10024 h 10024"/>
                <a:gd name="connsiteX4" fmla="*/ 9558 w 11515"/>
                <a:gd name="connsiteY4" fmla="*/ 0 h 10024"/>
                <a:gd name="connsiteX0" fmla="*/ 9772 w 11729"/>
                <a:gd name="connsiteY0" fmla="*/ 0 h 10024"/>
                <a:gd name="connsiteX1" fmla="*/ 0 w 11729"/>
                <a:gd name="connsiteY1" fmla="*/ 6 h 10024"/>
                <a:gd name="connsiteX2" fmla="*/ 7017 w 11729"/>
                <a:gd name="connsiteY2" fmla="*/ 10023 h 10024"/>
                <a:gd name="connsiteX3" fmla="*/ 11729 w 11729"/>
                <a:gd name="connsiteY3" fmla="*/ 10024 h 10024"/>
                <a:gd name="connsiteX4" fmla="*/ 9772 w 11729"/>
                <a:gd name="connsiteY4" fmla="*/ 0 h 10024"/>
                <a:gd name="connsiteX0" fmla="*/ 9785 w 11729"/>
                <a:gd name="connsiteY0" fmla="*/ 62 h 10018"/>
                <a:gd name="connsiteX1" fmla="*/ 0 w 11729"/>
                <a:gd name="connsiteY1" fmla="*/ 0 h 10018"/>
                <a:gd name="connsiteX2" fmla="*/ 7017 w 11729"/>
                <a:gd name="connsiteY2" fmla="*/ 10017 h 10018"/>
                <a:gd name="connsiteX3" fmla="*/ 11729 w 11729"/>
                <a:gd name="connsiteY3" fmla="*/ 10018 h 10018"/>
                <a:gd name="connsiteX4" fmla="*/ 9785 w 11729"/>
                <a:gd name="connsiteY4" fmla="*/ 62 h 10018"/>
                <a:gd name="connsiteX0" fmla="*/ 9772 w 11729"/>
                <a:gd name="connsiteY0" fmla="*/ 5 h 10018"/>
                <a:gd name="connsiteX1" fmla="*/ 0 w 11729"/>
                <a:gd name="connsiteY1" fmla="*/ 0 h 10018"/>
                <a:gd name="connsiteX2" fmla="*/ 7017 w 11729"/>
                <a:gd name="connsiteY2" fmla="*/ 10017 h 10018"/>
                <a:gd name="connsiteX3" fmla="*/ 11729 w 11729"/>
                <a:gd name="connsiteY3" fmla="*/ 10018 h 10018"/>
                <a:gd name="connsiteX4" fmla="*/ 9772 w 11729"/>
                <a:gd name="connsiteY4" fmla="*/ 5 h 10018"/>
                <a:gd name="connsiteX0" fmla="*/ 9772 w 11729"/>
                <a:gd name="connsiteY0" fmla="*/ 5 h 10018"/>
                <a:gd name="connsiteX1" fmla="*/ 0 w 11729"/>
                <a:gd name="connsiteY1" fmla="*/ 0 h 10018"/>
                <a:gd name="connsiteX2" fmla="*/ 1064 w 11729"/>
                <a:gd name="connsiteY2" fmla="*/ 1494 h 10018"/>
                <a:gd name="connsiteX3" fmla="*/ 7017 w 11729"/>
                <a:gd name="connsiteY3" fmla="*/ 10017 h 10018"/>
                <a:gd name="connsiteX4" fmla="*/ 11729 w 11729"/>
                <a:gd name="connsiteY4" fmla="*/ 10018 h 10018"/>
                <a:gd name="connsiteX5" fmla="*/ 9772 w 11729"/>
                <a:gd name="connsiteY5" fmla="*/ 5 h 10018"/>
                <a:gd name="connsiteX0" fmla="*/ 9791 w 11748"/>
                <a:gd name="connsiteY0" fmla="*/ 5 h 10018"/>
                <a:gd name="connsiteX1" fmla="*/ 19 w 11748"/>
                <a:gd name="connsiteY1" fmla="*/ 0 h 10018"/>
                <a:gd name="connsiteX2" fmla="*/ 0 w 11748"/>
                <a:gd name="connsiteY2" fmla="*/ 2481 h 10018"/>
                <a:gd name="connsiteX3" fmla="*/ 7036 w 11748"/>
                <a:gd name="connsiteY3" fmla="*/ 10017 h 10018"/>
                <a:gd name="connsiteX4" fmla="*/ 11748 w 11748"/>
                <a:gd name="connsiteY4" fmla="*/ 10018 h 10018"/>
                <a:gd name="connsiteX5" fmla="*/ 9791 w 11748"/>
                <a:gd name="connsiteY5" fmla="*/ 5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8" h="10018">
                  <a:moveTo>
                    <a:pt x="9791" y="5"/>
                  </a:moveTo>
                  <a:lnTo>
                    <a:pt x="19" y="0"/>
                  </a:lnTo>
                  <a:cubicBezTo>
                    <a:pt x="13" y="827"/>
                    <a:pt x="6" y="1654"/>
                    <a:pt x="0" y="2481"/>
                  </a:cubicBezTo>
                  <a:lnTo>
                    <a:pt x="7036" y="10017"/>
                  </a:lnTo>
                  <a:lnTo>
                    <a:pt x="11748" y="10018"/>
                  </a:lnTo>
                  <a:lnTo>
                    <a:pt x="9791" y="5"/>
                  </a:lnTo>
                  <a:close/>
                </a:path>
              </a:pathLst>
            </a:custGeom>
            <a:gradFill>
              <a:gsLst>
                <a:gs pos="100000">
                  <a:schemeClr val="accent3">
                    <a:alpha val="17000"/>
                  </a:schemeClr>
                </a:gs>
                <a:gs pos="38000">
                  <a:schemeClr val="accent2">
                    <a:alpha val="18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411480" y="457200"/>
            <a:ext cx="3483864" cy="1600200"/>
          </a:xfrm>
        </p:spPr>
        <p:txBody>
          <a:bodyPr anchor="b">
            <a:noAutofit/>
          </a:bodyPr>
          <a:lstStyle>
            <a:lvl1pPr>
              <a:defRPr sz="4400">
                <a:solidFill>
                  <a:schemeClr val="bg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457200"/>
            <a:ext cx="6172200" cy="571335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11480" y="2514184"/>
            <a:ext cx="3703320" cy="3658016"/>
          </a:xfrm>
        </p:spPr>
        <p:txBody>
          <a:bodyPr>
            <a:normAutofit/>
          </a:bodyPr>
          <a:lstStyle>
            <a:lvl1pPr marL="0" indent="0">
              <a:buNone/>
              <a:defRPr sz="1400" b="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pPr/>
              <a:t>‹#›</a:t>
            </a:fld>
            <a:endParaRPr lang="en-US" dirty="0"/>
          </a:p>
        </p:txBody>
      </p:sp>
    </p:spTree>
    <p:extLst>
      <p:ext uri="{BB962C8B-B14F-4D97-AF65-F5344CB8AC3E}">
        <p14:creationId xmlns:p14="http://schemas.microsoft.com/office/powerpoint/2010/main" val="18347838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a:gsLst>
            <a:gs pos="100000">
              <a:schemeClr val="accent3"/>
            </a:gs>
            <a:gs pos="0">
              <a:schemeClr val="accent1"/>
            </a:gs>
          </a:gsLst>
          <a:lin ang="1440000" scaled="0"/>
        </a:gradFill>
        <a:effectLst/>
      </p:bgPr>
    </p:bg>
    <p:spTree>
      <p:nvGrpSpPr>
        <p:cNvPr id="1" name=""/>
        <p:cNvGrpSpPr/>
        <p:nvPr/>
      </p:nvGrpSpPr>
      <p:grpSpPr>
        <a:xfrm>
          <a:off x="0" y="0"/>
          <a:ext cx="0" cy="0"/>
          <a:chOff x="0" y="0"/>
          <a:chExt cx="0" cy="0"/>
        </a:xfrm>
      </p:grpSpPr>
      <p:grpSp>
        <p:nvGrpSpPr>
          <p:cNvPr id="26" name="Group 25"/>
          <p:cNvGrpSpPr/>
          <p:nvPr userDrawn="1"/>
        </p:nvGrpSpPr>
        <p:grpSpPr>
          <a:xfrm>
            <a:off x="-1" y="0"/>
            <a:ext cx="12192001" cy="6858639"/>
            <a:chOff x="-1" y="-1"/>
            <a:chExt cx="12192001" cy="6858639"/>
          </a:xfrm>
        </p:grpSpPr>
        <p:sp>
          <p:nvSpPr>
            <p:cNvPr id="24"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8" descr="abstract background design"/>
          <p:cNvGrpSpPr/>
          <p:nvPr userDrawn="1"/>
        </p:nvGrpSpPr>
        <p:grpSpPr>
          <a:xfrm>
            <a:off x="4762" y="0"/>
            <a:ext cx="12201526" cy="6858638"/>
            <a:chOff x="0" y="618575"/>
            <a:chExt cx="12201526" cy="6858638"/>
          </a:xfrm>
        </p:grpSpPr>
        <p:sp>
          <p:nvSpPr>
            <p:cNvPr id="27" name="Rectangle 26"/>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Date Placeholder 3"/>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15" name="Freeform 10"/>
          <p:cNvSpPr>
            <a:spLocks/>
          </p:cNvSpPr>
          <p:nvPr userDrawn="1"/>
        </p:nvSpPr>
        <p:spPr bwMode="auto">
          <a:xfrm>
            <a:off x="-1109663" y="28575"/>
            <a:ext cx="14411326" cy="6800850"/>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5"/>
          <p:cNvSpPr>
            <a:spLocks/>
          </p:cNvSpPr>
          <p:nvPr userDrawn="1"/>
        </p:nvSpPr>
        <p:spPr bwMode="auto">
          <a:xfrm>
            <a:off x="-3175" y="-627063"/>
            <a:ext cx="12204700" cy="8112126"/>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descr="photo of man sitting on an outdoor bench, using a table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428"/>
            <a:ext cx="8876190" cy="6857143"/>
          </a:xfrm>
          <a:prstGeom prst="rect">
            <a:avLst/>
          </a:prstGeom>
        </p:spPr>
      </p:pic>
      <p:sp>
        <p:nvSpPr>
          <p:cNvPr id="23" name="Freeform 5" descr="Callout shape"/>
          <p:cNvSpPr>
            <a:spLocks/>
          </p:cNvSpPr>
          <p:nvPr userDrawn="1"/>
        </p:nvSpPr>
        <p:spPr bwMode="auto">
          <a:xfrm>
            <a:off x="6778677" y="356679"/>
            <a:ext cx="4956048" cy="3008376"/>
          </a:xfrm>
          <a:custGeom>
            <a:avLst/>
            <a:gdLst>
              <a:gd name="T0" fmla="*/ 0 w 4338"/>
              <a:gd name="T1" fmla="*/ 0 h 2582"/>
              <a:gd name="T2" fmla="*/ 0 w 4338"/>
              <a:gd name="T3" fmla="*/ 2353 h 2582"/>
              <a:gd name="T4" fmla="*/ 921 w 4338"/>
              <a:gd name="T5" fmla="*/ 2353 h 2582"/>
              <a:gd name="T6" fmla="*/ 1101 w 4338"/>
              <a:gd name="T7" fmla="*/ 2582 h 2582"/>
              <a:gd name="T8" fmla="*/ 1278 w 4338"/>
              <a:gd name="T9" fmla="*/ 2353 h 2582"/>
              <a:gd name="T10" fmla="*/ 4338 w 4338"/>
              <a:gd name="T11" fmla="*/ 2353 h 2582"/>
              <a:gd name="T12" fmla="*/ 4338 w 4338"/>
              <a:gd name="T13" fmla="*/ 0 h 2582"/>
              <a:gd name="T14" fmla="*/ 0 w 4338"/>
              <a:gd name="T15" fmla="*/ 0 h 25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8" h="2582">
                <a:moveTo>
                  <a:pt x="0" y="0"/>
                </a:moveTo>
                <a:lnTo>
                  <a:pt x="0" y="2353"/>
                </a:lnTo>
                <a:lnTo>
                  <a:pt x="921" y="2353"/>
                </a:lnTo>
                <a:lnTo>
                  <a:pt x="1101" y="2582"/>
                </a:lnTo>
                <a:lnTo>
                  <a:pt x="1278" y="2353"/>
                </a:lnTo>
                <a:lnTo>
                  <a:pt x="4338" y="2353"/>
                </a:lnTo>
                <a:lnTo>
                  <a:pt x="4338" y="0"/>
                </a:lnTo>
                <a:lnTo>
                  <a:pt x="0" y="0"/>
                </a:lnTo>
                <a:close/>
              </a:path>
            </a:pathLst>
          </a:custGeom>
          <a:solidFill>
            <a:srgbClr val="FDF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6945060" y="1382350"/>
            <a:ext cx="4279434" cy="683787"/>
          </a:xfrm>
        </p:spPr>
        <p:txBody>
          <a:bodyPr anchor="b">
            <a:normAutofit/>
          </a:bodyPr>
          <a:lstStyle>
            <a:lvl1pPr algn="l">
              <a:defRPr sz="2000">
                <a:solidFill>
                  <a:schemeClr val="accent1"/>
                </a:solidFill>
                <a:latin typeface="+mj-lt"/>
              </a:defRPr>
            </a:lvl1pPr>
          </a:lstStyle>
          <a:p>
            <a:r>
              <a:rPr lang="en-US" smtClean="0"/>
              <a:t>Click to edit Master title style</a:t>
            </a:r>
            <a:endParaRPr lang="en-US" dirty="0"/>
          </a:p>
        </p:txBody>
      </p:sp>
      <p:sp>
        <p:nvSpPr>
          <p:cNvPr id="34" name="Text Placeholder 33"/>
          <p:cNvSpPr>
            <a:spLocks noGrp="1"/>
          </p:cNvSpPr>
          <p:nvPr>
            <p:ph type="body" sz="quarter" idx="13" hasCustomPrompt="1"/>
          </p:nvPr>
        </p:nvSpPr>
        <p:spPr>
          <a:xfrm>
            <a:off x="7781982" y="2067295"/>
            <a:ext cx="3549389" cy="955667"/>
          </a:xfrm>
        </p:spPr>
        <p:txBody>
          <a:bodyPr vert="horz" lIns="91440" tIns="45720" rIns="91440" bIns="45720" rtlCol="0" anchor="b">
            <a:noAutofit/>
          </a:bodyPr>
          <a:lstStyle>
            <a:lvl1pPr>
              <a:defRPr lang="en-US" sz="5100" smtClean="0">
                <a:solidFill>
                  <a:schemeClr val="accent1"/>
                </a:solidFill>
                <a:latin typeface="+mj-lt"/>
                <a:ea typeface="+mj-ea"/>
              </a:defRPr>
            </a:lvl1pPr>
            <a:lvl2pPr>
              <a:defRPr lang="en-US" sz="6800" smtClean="0">
                <a:solidFill>
                  <a:schemeClr val="accent1"/>
                </a:solidFill>
                <a:cs typeface="+mn-cs"/>
              </a:defRPr>
            </a:lvl2pPr>
            <a:lvl3pPr>
              <a:defRPr lang="en-US" sz="6800" smtClean="0">
                <a:solidFill>
                  <a:schemeClr val="accent1"/>
                </a:solidFill>
                <a:cs typeface="+mn-cs"/>
              </a:defRPr>
            </a:lvl3pPr>
            <a:lvl4pPr>
              <a:defRPr lang="en-US" sz="6800" smtClean="0">
                <a:solidFill>
                  <a:schemeClr val="accent1"/>
                </a:solidFill>
                <a:cs typeface="+mn-cs"/>
              </a:defRPr>
            </a:lvl4pPr>
            <a:lvl5pPr>
              <a:defRPr lang="en-US" sz="6800">
                <a:solidFill>
                  <a:schemeClr val="accent1"/>
                </a:solidFill>
                <a:cs typeface="+mn-cs"/>
              </a:defRPr>
            </a:lvl5pPr>
          </a:lstStyle>
          <a:p>
            <a:pPr lvl="0">
              <a:spcBef>
                <a:spcPct val="0"/>
              </a:spcBef>
            </a:pPr>
            <a:r>
              <a:rPr lang="en-US" dirty="0" smtClean="0"/>
              <a:t>Slide Title</a:t>
            </a:r>
            <a:endParaRPr lang="en-US" dirty="0"/>
          </a:p>
        </p:txBody>
      </p:sp>
      <p:sp>
        <p:nvSpPr>
          <p:cNvPr id="3" name="Subtitle 2"/>
          <p:cNvSpPr>
            <a:spLocks noGrp="1"/>
          </p:cNvSpPr>
          <p:nvPr>
            <p:ph type="subTitle" idx="1"/>
          </p:nvPr>
        </p:nvSpPr>
        <p:spPr>
          <a:xfrm>
            <a:off x="6904228" y="6209375"/>
            <a:ext cx="4994007" cy="336626"/>
          </a:xfrm>
        </p:spPr>
        <p:txBody>
          <a:bodyPr>
            <a:noAutofit/>
          </a:bodyPr>
          <a:lstStyle>
            <a:lvl1pPr marL="0" indent="0" algn="l">
              <a:buNone/>
              <a:defRPr sz="18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1443985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5595244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21613547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5896303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b="1"/>
            </a:lvl1pPr>
            <a:lvl2pPr marL="0" indent="0">
              <a:buNone/>
              <a:defRPr/>
            </a:lvl2pPr>
            <a:lvl3pPr marL="0" indent="0">
              <a:buNone/>
              <a:defRPr/>
            </a:lvl3pPr>
            <a:lvl4pPr marL="0" indent="0">
              <a:buNone/>
              <a:defRPr/>
            </a:lvl4pPr>
            <a:lvl5pPr marL="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25714070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100000">
              <a:schemeClr val="accent1"/>
            </a:gs>
            <a:gs pos="0">
              <a:schemeClr val="accent3"/>
            </a:gs>
          </a:gsLst>
          <a:lin ang="19800000" scaled="0"/>
        </a:gradFill>
        <a:effectLst/>
      </p:bgPr>
    </p:bg>
    <p:spTree>
      <p:nvGrpSpPr>
        <p:cNvPr id="1" name=""/>
        <p:cNvGrpSpPr/>
        <p:nvPr/>
      </p:nvGrpSpPr>
      <p:grpSpPr>
        <a:xfrm>
          <a:off x="0" y="0"/>
          <a:ext cx="0" cy="0"/>
          <a:chOff x="0" y="0"/>
          <a:chExt cx="0" cy="0"/>
        </a:xfrm>
      </p:grpSpPr>
      <p:grpSp>
        <p:nvGrpSpPr>
          <p:cNvPr id="14" name="Group 13"/>
          <p:cNvGrpSpPr/>
          <p:nvPr userDrawn="1"/>
        </p:nvGrpSpPr>
        <p:grpSpPr>
          <a:xfrm flipH="1">
            <a:off x="-1" y="0"/>
            <a:ext cx="12192001" cy="6858639"/>
            <a:chOff x="-1" y="-1"/>
            <a:chExt cx="12192001" cy="6858639"/>
          </a:xfrm>
        </p:grpSpPr>
        <p:sp>
          <p:nvSpPr>
            <p:cNvPr id="15"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18" descr="abstract background design"/>
          <p:cNvGrpSpPr/>
          <p:nvPr userDrawn="1"/>
        </p:nvGrpSpPr>
        <p:grpSpPr>
          <a:xfrm flipH="1">
            <a:off x="0" y="-638"/>
            <a:ext cx="12201526" cy="6858638"/>
            <a:chOff x="0" y="618575"/>
            <a:chExt cx="12201526" cy="6858638"/>
          </a:xfrm>
        </p:grpSpPr>
        <p:sp>
          <p:nvSpPr>
            <p:cNvPr id="20" name="Rectangle 19"/>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15"/>
          <p:cNvSpPr>
            <a:spLocks/>
          </p:cNvSpPr>
          <p:nvPr userDrawn="1"/>
        </p:nvSpPr>
        <p:spPr bwMode="auto">
          <a:xfrm flipH="1">
            <a:off x="-3175" y="-627063"/>
            <a:ext cx="12204700" cy="8112126"/>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title"/>
          </p:nvPr>
        </p:nvSpPr>
        <p:spPr>
          <a:xfrm>
            <a:off x="2171700" y="2384364"/>
            <a:ext cx="9175668" cy="2852737"/>
          </a:xfrm>
        </p:spPr>
        <p:txBody>
          <a:bodyPr anchor="b"/>
          <a:lstStyle>
            <a:lvl1pPr>
              <a:defRPr sz="6000">
                <a:solidFill>
                  <a:schemeClr val="tx2"/>
                </a:solidFill>
              </a:defRPr>
            </a:lvl1pPr>
          </a:lstStyle>
          <a:p>
            <a:r>
              <a:rPr lang="en-US" smtClean="0"/>
              <a:t>Click to edit Master title style</a:t>
            </a:r>
            <a:endParaRPr lang="en-US" dirty="0"/>
          </a:p>
        </p:txBody>
      </p:sp>
      <p:sp>
        <p:nvSpPr>
          <p:cNvPr id="23" name="Rectangle 22"/>
          <p:cNvSpPr/>
          <p:nvPr userDrawn="1"/>
        </p:nvSpPr>
        <p:spPr>
          <a:xfrm>
            <a:off x="-3175" y="5486400"/>
            <a:ext cx="12204700" cy="13712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2171700" y="5620215"/>
            <a:ext cx="9175668" cy="1237467"/>
          </a:xfrm>
        </p:spPr>
        <p:txBody>
          <a:bodyPr/>
          <a:lstStyle>
            <a:lvl1pPr marL="0" indent="0">
              <a:buNone/>
              <a:defRPr sz="2400" b="0">
                <a:solidFill>
                  <a:schemeClr val="bg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0FFEE5F-65BB-4268-AC17-D19CED90FB82}" type="datetimeFigureOut">
              <a:rPr lang="en-US" smtClean="0"/>
              <a:pPr/>
              <a:t>7/29/2015</a:t>
            </a:fld>
            <a:endParaRPr lang="en-US" dirty="0"/>
          </a:p>
        </p:txBody>
      </p:sp>
      <p:sp>
        <p:nvSpPr>
          <p:cNvPr id="5" name="Footer Placeholder 4"/>
          <p:cNvSpPr>
            <a:spLocks noGrp="1"/>
          </p:cNvSpPr>
          <p:nvPr>
            <p:ph type="ftr" sz="quarter" idx="11"/>
          </p:nvPr>
        </p:nvSpPr>
        <p:spPr>
          <a:xfrm rot="5400000">
            <a:off x="10208348" y="3345599"/>
            <a:ext cx="3417882" cy="365125"/>
          </a:xfrm>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pPr/>
              <a:t>‹#›</a:t>
            </a:fld>
            <a:endParaRPr lang="en-US" dirty="0"/>
          </a:p>
        </p:txBody>
      </p:sp>
      <p:pic>
        <p:nvPicPr>
          <p:cNvPr id="25" name="Picture 24" descr="Office Mix Logo"/>
          <p:cNvPicPr>
            <a:picLocks noChangeAspect="1"/>
          </p:cNvPicPr>
          <p:nvPr userDrawn="1"/>
        </p:nvPicPr>
        <p:blipFill rotWithShape="1">
          <a:blip r:embed="rId2" cstate="print">
            <a:extLst>
              <a:ext uri="{28A0092B-C50C-407E-A947-70E740481C1C}">
                <a14:useLocalDpi xmlns:a14="http://schemas.microsoft.com/office/drawing/2010/main" val="0"/>
              </a:ext>
            </a:extLst>
          </a:blip>
          <a:srcRect r="76197"/>
          <a:stretch/>
        </p:blipFill>
        <p:spPr>
          <a:xfrm>
            <a:off x="868514" y="4100388"/>
            <a:ext cx="1240638" cy="1440426"/>
          </a:xfrm>
          <a:prstGeom prst="rect">
            <a:avLst/>
          </a:prstGeom>
        </p:spPr>
      </p:pic>
    </p:spTree>
    <p:extLst>
      <p:ext uri="{BB962C8B-B14F-4D97-AF65-F5344CB8AC3E}">
        <p14:creationId xmlns:p14="http://schemas.microsoft.com/office/powerpoint/2010/main" val="16477186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136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13029154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90687"/>
            <a:ext cx="5157787" cy="814387"/>
          </a:xfrm>
        </p:spPr>
        <p:txBody>
          <a:bodyPr anchor="b"/>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90687"/>
            <a:ext cx="5183188" cy="814387"/>
          </a:xfrm>
        </p:spPr>
        <p:txBody>
          <a:bodyPr anchor="b"/>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910007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49951551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9674131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userDrawn="1"/>
        </p:nvGrpSpPr>
        <p:grpSpPr>
          <a:xfrm>
            <a:off x="-1" y="-2971"/>
            <a:ext cx="12192001" cy="6866062"/>
            <a:chOff x="-1" y="-2971"/>
            <a:chExt cx="12192001" cy="6866062"/>
          </a:xfrm>
        </p:grpSpPr>
        <p:sp>
          <p:nvSpPr>
            <p:cNvPr id="9"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Rectangle 14"/>
          <p:cNvSpPr/>
          <p:nvPr userDrawn="1"/>
        </p:nvSpPr>
        <p:spPr>
          <a:xfrm>
            <a:off x="0" y="416"/>
            <a:ext cx="12192000" cy="6858000"/>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descr="abstract background design"/>
          <p:cNvGrpSpPr/>
          <p:nvPr userDrawn="1"/>
        </p:nvGrpSpPr>
        <p:grpSpPr>
          <a:xfrm>
            <a:off x="-1366" y="-4114"/>
            <a:ext cx="5035003" cy="6865834"/>
            <a:chOff x="-1366" y="-4114"/>
            <a:chExt cx="5035003" cy="6865834"/>
          </a:xfrm>
        </p:grpSpPr>
        <p:sp>
          <p:nvSpPr>
            <p:cNvPr id="16" name="Rectangle 1040"/>
            <p:cNvSpPr/>
            <p:nvPr userDrawn="1"/>
          </p:nvSpPr>
          <p:spPr>
            <a:xfrm>
              <a:off x="-1366" y="-2385"/>
              <a:ext cx="5035002" cy="6859550"/>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 name="connsiteX0" fmla="*/ 0 w 12197830"/>
                <a:gd name="connsiteY0" fmla="*/ 0 h 6877450"/>
                <a:gd name="connsiteX1" fmla="*/ 12197830 w 12197830"/>
                <a:gd name="connsiteY1" fmla="*/ 6247021 h 6877450"/>
                <a:gd name="connsiteX2" fmla="*/ 12196119 w 12197830"/>
                <a:gd name="connsiteY2" fmla="*/ 6877450 h 6877450"/>
                <a:gd name="connsiteX3" fmla="*/ 4119 w 12197830"/>
                <a:gd name="connsiteY3" fmla="*/ 6877450 h 6877450"/>
                <a:gd name="connsiteX4" fmla="*/ 0 w 12197830"/>
                <a:gd name="connsiteY4" fmla="*/ 0 h 6877450"/>
                <a:gd name="connsiteX0" fmla="*/ 0 w 12196119"/>
                <a:gd name="connsiteY0" fmla="*/ 1379 h 6878829"/>
                <a:gd name="connsiteX1" fmla="*/ 4996930 w 12196119"/>
                <a:gd name="connsiteY1" fmla="*/ 0 h 6878829"/>
                <a:gd name="connsiteX2" fmla="*/ 12196119 w 12196119"/>
                <a:gd name="connsiteY2" fmla="*/ 6878829 h 6878829"/>
                <a:gd name="connsiteX3" fmla="*/ 4119 w 12196119"/>
                <a:gd name="connsiteY3" fmla="*/ 6878829 h 6878829"/>
                <a:gd name="connsiteX4" fmla="*/ 0 w 12196119"/>
                <a:gd name="connsiteY4" fmla="*/ 1379 h 6878829"/>
                <a:gd name="connsiteX0" fmla="*/ 0 w 5350819"/>
                <a:gd name="connsiteY0" fmla="*/ 1379 h 6878829"/>
                <a:gd name="connsiteX1" fmla="*/ 49969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350819"/>
                <a:gd name="connsiteY0" fmla="*/ 1379 h 6878829"/>
                <a:gd name="connsiteX1" fmla="*/ 40444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046019"/>
                <a:gd name="connsiteY0" fmla="*/ 1379 h 6878829"/>
                <a:gd name="connsiteX1" fmla="*/ 4044430 w 5046019"/>
                <a:gd name="connsiteY1" fmla="*/ 0 h 6878829"/>
                <a:gd name="connsiteX2" fmla="*/ 5046019 w 5046019"/>
                <a:gd name="connsiteY2" fmla="*/ 6878829 h 6878829"/>
                <a:gd name="connsiteX3" fmla="*/ 4119 w 5046019"/>
                <a:gd name="connsiteY3" fmla="*/ 6878829 h 6878829"/>
                <a:gd name="connsiteX4" fmla="*/ 0 w 5046019"/>
                <a:gd name="connsiteY4" fmla="*/ 1379 h 6878829"/>
                <a:gd name="connsiteX0" fmla="*/ 0 w 5046019"/>
                <a:gd name="connsiteY0" fmla="*/ 0 h 6877450"/>
                <a:gd name="connsiteX1" fmla="*/ 4052693 w 5046019"/>
                <a:gd name="connsiteY1" fmla="*/ 72985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47185 w 5046019"/>
                <a:gd name="connsiteY1" fmla="*/ 9638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8202 w 5046019"/>
                <a:gd name="connsiteY1" fmla="*/ 64722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2694 w 5046019"/>
                <a:gd name="connsiteY1" fmla="*/ 6884 h 6877450"/>
                <a:gd name="connsiteX2" fmla="*/ 5046019 w 5046019"/>
                <a:gd name="connsiteY2" fmla="*/ 6877450 h 6877450"/>
                <a:gd name="connsiteX3" fmla="*/ 4119 w 5046019"/>
                <a:gd name="connsiteY3" fmla="*/ 6877450 h 6877450"/>
                <a:gd name="connsiteX4" fmla="*/ 0 w 5046019"/>
                <a:gd name="connsiteY4" fmla="*/ 0 h 6877450"/>
                <a:gd name="connsiteX0" fmla="*/ 0 w 5043265"/>
                <a:gd name="connsiteY0" fmla="*/ 31675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31675 h 6870566"/>
                <a:gd name="connsiteX0" fmla="*/ 0 w 5043265"/>
                <a:gd name="connsiteY0" fmla="*/ 1379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83992 w 5043265"/>
                <a:gd name="connsiteY3" fmla="*/ 6843024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4120 w 5043265"/>
                <a:gd name="connsiteY3" fmla="*/ 6859550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1366 w 5043265"/>
                <a:gd name="connsiteY3" fmla="*/ 6859550 h 6870566"/>
                <a:gd name="connsiteX4" fmla="*/ 0 w 5043265"/>
                <a:gd name="connsiteY4" fmla="*/ 1379 h 6870566"/>
                <a:gd name="connsiteX0" fmla="*/ 0 w 5037757"/>
                <a:gd name="connsiteY0" fmla="*/ 1379 h 6859550"/>
                <a:gd name="connsiteX1" fmla="*/ 4049940 w 5037757"/>
                <a:gd name="connsiteY1" fmla="*/ 0 h 6859550"/>
                <a:gd name="connsiteX2" fmla="*/ 5037757 w 5037757"/>
                <a:gd name="connsiteY2" fmla="*/ 6837515 h 6859550"/>
                <a:gd name="connsiteX3" fmla="*/ 1366 w 5037757"/>
                <a:gd name="connsiteY3" fmla="*/ 6859550 h 6859550"/>
                <a:gd name="connsiteX4" fmla="*/ 0 w 5037757"/>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5002" h="6859550">
                  <a:moveTo>
                    <a:pt x="0" y="1379"/>
                  </a:moveTo>
                  <a:lnTo>
                    <a:pt x="4049940" y="0"/>
                  </a:lnTo>
                  <a:lnTo>
                    <a:pt x="5035002" y="6859549"/>
                  </a:lnTo>
                  <a:lnTo>
                    <a:pt x="1366" y="6859550"/>
                  </a:lnTo>
                  <a:cubicBezTo>
                    <a:pt x="-7" y="4573493"/>
                    <a:pt x="1373" y="2287436"/>
                    <a:pt x="0" y="1379"/>
                  </a:cubicBez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8" name="Freeform 19"/>
            <p:cNvSpPr>
              <a:spLocks/>
            </p:cNvSpPr>
            <p:nvPr userDrawn="1"/>
          </p:nvSpPr>
          <p:spPr bwMode="auto">
            <a:xfrm>
              <a:off x="1" y="-4114"/>
              <a:ext cx="5033636" cy="6862754"/>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6">
                  <a:moveTo>
                    <a:pt x="8033" y="0"/>
                  </a:moveTo>
                  <a:lnTo>
                    <a:pt x="0" y="6"/>
                  </a:lnTo>
                  <a:lnTo>
                    <a:pt x="7892" y="10006"/>
                  </a:lnTo>
                  <a:lnTo>
                    <a:pt x="10000" y="10006"/>
                  </a:lnTo>
                  <a:lnTo>
                    <a:pt x="8033" y="0"/>
                  </a:lnTo>
                  <a:close/>
                </a:path>
              </a:pathLst>
            </a:custGeom>
            <a:gradFill>
              <a:gsLst>
                <a:gs pos="100000">
                  <a:schemeClr val="accent3">
                    <a:alpha val="24000"/>
                  </a:schemeClr>
                </a:gs>
                <a:gs pos="38000">
                  <a:schemeClr val="accent2">
                    <a:alpha val="25000"/>
                  </a:schemeClr>
                </a:gs>
              </a:gsLst>
              <a:lin ang="4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9"/>
            <p:cNvSpPr>
              <a:spLocks/>
            </p:cNvSpPr>
            <p:nvPr userDrawn="1"/>
          </p:nvSpPr>
          <p:spPr bwMode="auto">
            <a:xfrm flipV="1">
              <a:off x="199" y="-686"/>
              <a:ext cx="3432693" cy="6862406"/>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4757 w 10000"/>
                <a:gd name="connsiteY2" fmla="*/ 10006 h 10006"/>
                <a:gd name="connsiteX3" fmla="*/ 10000 w 10000"/>
                <a:gd name="connsiteY3" fmla="*/ 10006 h 10006"/>
                <a:gd name="connsiteX4" fmla="*/ 8033 w 10000"/>
                <a:gd name="connsiteY4" fmla="*/ 0 h 10006"/>
                <a:gd name="connsiteX0" fmla="*/ 8033 w 8033"/>
                <a:gd name="connsiteY0" fmla="*/ 0 h 10006"/>
                <a:gd name="connsiteX1" fmla="*/ 0 w 8033"/>
                <a:gd name="connsiteY1" fmla="*/ 6 h 10006"/>
                <a:gd name="connsiteX2" fmla="*/ 4757 w 8033"/>
                <a:gd name="connsiteY2" fmla="*/ 10006 h 10006"/>
                <a:gd name="connsiteX3" fmla="*/ 7415 w 8033"/>
                <a:gd name="connsiteY3" fmla="*/ 10006 h 10006"/>
                <a:gd name="connsiteX4" fmla="*/ 8033 w 8033"/>
                <a:gd name="connsiteY4" fmla="*/ 0 h 10006"/>
                <a:gd name="connsiteX0" fmla="*/ 5710 w 9231"/>
                <a:gd name="connsiteY0" fmla="*/ 12 h 9994"/>
                <a:gd name="connsiteX1" fmla="*/ 0 w 9231"/>
                <a:gd name="connsiteY1" fmla="*/ 0 h 9994"/>
                <a:gd name="connsiteX2" fmla="*/ 5922 w 9231"/>
                <a:gd name="connsiteY2" fmla="*/ 9994 h 9994"/>
                <a:gd name="connsiteX3" fmla="*/ 9231 w 9231"/>
                <a:gd name="connsiteY3" fmla="*/ 9994 h 9994"/>
                <a:gd name="connsiteX4" fmla="*/ 5710 w 9231"/>
                <a:gd name="connsiteY4" fmla="*/ 12 h 9994"/>
                <a:gd name="connsiteX0" fmla="*/ 6186 w 10000"/>
                <a:gd name="connsiteY0" fmla="*/ 12 h 10000"/>
                <a:gd name="connsiteX1" fmla="*/ 0 w 10000"/>
                <a:gd name="connsiteY1" fmla="*/ 0 h 10000"/>
                <a:gd name="connsiteX2" fmla="*/ 4575 w 10000"/>
                <a:gd name="connsiteY2" fmla="*/ 10000 h 10000"/>
                <a:gd name="connsiteX3" fmla="*/ 10000 w 10000"/>
                <a:gd name="connsiteY3" fmla="*/ 10000 h 10000"/>
                <a:gd name="connsiteX4" fmla="*/ 6186 w 10000"/>
                <a:gd name="connsiteY4" fmla="*/ 12 h 10000"/>
                <a:gd name="connsiteX0" fmla="*/ 6186 w 7838"/>
                <a:gd name="connsiteY0" fmla="*/ 12 h 10000"/>
                <a:gd name="connsiteX1" fmla="*/ 0 w 7838"/>
                <a:gd name="connsiteY1" fmla="*/ 0 h 10000"/>
                <a:gd name="connsiteX2" fmla="*/ 4575 w 7838"/>
                <a:gd name="connsiteY2" fmla="*/ 10000 h 10000"/>
                <a:gd name="connsiteX3" fmla="*/ 7838 w 7838"/>
                <a:gd name="connsiteY3" fmla="*/ 10000 h 10000"/>
                <a:gd name="connsiteX4" fmla="*/ 6186 w 7838"/>
                <a:gd name="connsiteY4" fmla="*/ 12 h 10000"/>
                <a:gd name="connsiteX0" fmla="*/ 9745 w 10000"/>
                <a:gd name="connsiteY0" fmla="*/ 0 h 10023"/>
                <a:gd name="connsiteX1" fmla="*/ 0 w 10000"/>
                <a:gd name="connsiteY1" fmla="*/ 23 h 10023"/>
                <a:gd name="connsiteX2" fmla="*/ 5837 w 10000"/>
                <a:gd name="connsiteY2" fmla="*/ 10023 h 10023"/>
                <a:gd name="connsiteX3" fmla="*/ 10000 w 10000"/>
                <a:gd name="connsiteY3" fmla="*/ 10023 h 10023"/>
                <a:gd name="connsiteX4" fmla="*/ 9745 w 10000"/>
                <a:gd name="connsiteY4" fmla="*/ 0 h 10023"/>
                <a:gd name="connsiteX0" fmla="*/ 9745 w 11688"/>
                <a:gd name="connsiteY0" fmla="*/ 0 h 10041"/>
                <a:gd name="connsiteX1" fmla="*/ 0 w 11688"/>
                <a:gd name="connsiteY1" fmla="*/ 23 h 10041"/>
                <a:gd name="connsiteX2" fmla="*/ 5837 w 11688"/>
                <a:gd name="connsiteY2" fmla="*/ 10023 h 10041"/>
                <a:gd name="connsiteX3" fmla="*/ 11688 w 11688"/>
                <a:gd name="connsiteY3" fmla="*/ 10041 h 10041"/>
                <a:gd name="connsiteX4" fmla="*/ 9745 w 11688"/>
                <a:gd name="connsiteY4" fmla="*/ 0 h 10041"/>
                <a:gd name="connsiteX0" fmla="*/ 9745 w 11688"/>
                <a:gd name="connsiteY0" fmla="*/ 0 h 10041"/>
                <a:gd name="connsiteX1" fmla="*/ 0 w 11688"/>
                <a:gd name="connsiteY1" fmla="*/ 23 h 10041"/>
                <a:gd name="connsiteX2" fmla="*/ 6990 w 11688"/>
                <a:gd name="connsiteY2" fmla="*/ 10023 h 10041"/>
                <a:gd name="connsiteX3" fmla="*/ 11688 w 11688"/>
                <a:gd name="connsiteY3" fmla="*/ 10041 h 10041"/>
                <a:gd name="connsiteX4" fmla="*/ 9745 w 11688"/>
                <a:gd name="connsiteY4" fmla="*/ 0 h 10041"/>
                <a:gd name="connsiteX0" fmla="*/ 9745 w 11675"/>
                <a:gd name="connsiteY0" fmla="*/ 0 h 10023"/>
                <a:gd name="connsiteX1" fmla="*/ 0 w 11675"/>
                <a:gd name="connsiteY1" fmla="*/ 23 h 10023"/>
                <a:gd name="connsiteX2" fmla="*/ 6990 w 11675"/>
                <a:gd name="connsiteY2" fmla="*/ 10023 h 10023"/>
                <a:gd name="connsiteX3" fmla="*/ 11675 w 11675"/>
                <a:gd name="connsiteY3" fmla="*/ 9950 h 10023"/>
                <a:gd name="connsiteX4" fmla="*/ 9745 w 11675"/>
                <a:gd name="connsiteY4" fmla="*/ 0 h 10023"/>
                <a:gd name="connsiteX0" fmla="*/ 9745 w 11702"/>
                <a:gd name="connsiteY0" fmla="*/ 0 h 10024"/>
                <a:gd name="connsiteX1" fmla="*/ 0 w 11702"/>
                <a:gd name="connsiteY1" fmla="*/ 23 h 10024"/>
                <a:gd name="connsiteX2" fmla="*/ 6990 w 11702"/>
                <a:gd name="connsiteY2" fmla="*/ 10023 h 10024"/>
                <a:gd name="connsiteX3" fmla="*/ 11702 w 11702"/>
                <a:gd name="connsiteY3" fmla="*/ 10024 h 10024"/>
                <a:gd name="connsiteX4" fmla="*/ 9745 w 11702"/>
                <a:gd name="connsiteY4" fmla="*/ 0 h 10024"/>
                <a:gd name="connsiteX0" fmla="*/ 9558 w 11515"/>
                <a:gd name="connsiteY0" fmla="*/ 0 h 10024"/>
                <a:gd name="connsiteX1" fmla="*/ 0 w 11515"/>
                <a:gd name="connsiteY1" fmla="*/ 303 h 10024"/>
                <a:gd name="connsiteX2" fmla="*/ 6803 w 11515"/>
                <a:gd name="connsiteY2" fmla="*/ 10023 h 10024"/>
                <a:gd name="connsiteX3" fmla="*/ 11515 w 11515"/>
                <a:gd name="connsiteY3" fmla="*/ 10024 h 10024"/>
                <a:gd name="connsiteX4" fmla="*/ 9558 w 11515"/>
                <a:gd name="connsiteY4" fmla="*/ 0 h 10024"/>
                <a:gd name="connsiteX0" fmla="*/ 9772 w 11729"/>
                <a:gd name="connsiteY0" fmla="*/ 0 h 10024"/>
                <a:gd name="connsiteX1" fmla="*/ 0 w 11729"/>
                <a:gd name="connsiteY1" fmla="*/ 6 h 10024"/>
                <a:gd name="connsiteX2" fmla="*/ 7017 w 11729"/>
                <a:gd name="connsiteY2" fmla="*/ 10023 h 10024"/>
                <a:gd name="connsiteX3" fmla="*/ 11729 w 11729"/>
                <a:gd name="connsiteY3" fmla="*/ 10024 h 10024"/>
                <a:gd name="connsiteX4" fmla="*/ 9772 w 11729"/>
                <a:gd name="connsiteY4" fmla="*/ 0 h 10024"/>
                <a:gd name="connsiteX0" fmla="*/ 9785 w 11729"/>
                <a:gd name="connsiteY0" fmla="*/ 62 h 10018"/>
                <a:gd name="connsiteX1" fmla="*/ 0 w 11729"/>
                <a:gd name="connsiteY1" fmla="*/ 0 h 10018"/>
                <a:gd name="connsiteX2" fmla="*/ 7017 w 11729"/>
                <a:gd name="connsiteY2" fmla="*/ 10017 h 10018"/>
                <a:gd name="connsiteX3" fmla="*/ 11729 w 11729"/>
                <a:gd name="connsiteY3" fmla="*/ 10018 h 10018"/>
                <a:gd name="connsiteX4" fmla="*/ 9785 w 11729"/>
                <a:gd name="connsiteY4" fmla="*/ 62 h 10018"/>
                <a:gd name="connsiteX0" fmla="*/ 9772 w 11729"/>
                <a:gd name="connsiteY0" fmla="*/ 5 h 10018"/>
                <a:gd name="connsiteX1" fmla="*/ 0 w 11729"/>
                <a:gd name="connsiteY1" fmla="*/ 0 h 10018"/>
                <a:gd name="connsiteX2" fmla="*/ 7017 w 11729"/>
                <a:gd name="connsiteY2" fmla="*/ 10017 h 10018"/>
                <a:gd name="connsiteX3" fmla="*/ 11729 w 11729"/>
                <a:gd name="connsiteY3" fmla="*/ 10018 h 10018"/>
                <a:gd name="connsiteX4" fmla="*/ 9772 w 11729"/>
                <a:gd name="connsiteY4" fmla="*/ 5 h 10018"/>
                <a:gd name="connsiteX0" fmla="*/ 9772 w 11729"/>
                <a:gd name="connsiteY0" fmla="*/ 5 h 10018"/>
                <a:gd name="connsiteX1" fmla="*/ 0 w 11729"/>
                <a:gd name="connsiteY1" fmla="*/ 0 h 10018"/>
                <a:gd name="connsiteX2" fmla="*/ 1064 w 11729"/>
                <a:gd name="connsiteY2" fmla="*/ 1494 h 10018"/>
                <a:gd name="connsiteX3" fmla="*/ 7017 w 11729"/>
                <a:gd name="connsiteY3" fmla="*/ 10017 h 10018"/>
                <a:gd name="connsiteX4" fmla="*/ 11729 w 11729"/>
                <a:gd name="connsiteY4" fmla="*/ 10018 h 10018"/>
                <a:gd name="connsiteX5" fmla="*/ 9772 w 11729"/>
                <a:gd name="connsiteY5" fmla="*/ 5 h 10018"/>
                <a:gd name="connsiteX0" fmla="*/ 9791 w 11748"/>
                <a:gd name="connsiteY0" fmla="*/ 5 h 10018"/>
                <a:gd name="connsiteX1" fmla="*/ 19 w 11748"/>
                <a:gd name="connsiteY1" fmla="*/ 0 h 10018"/>
                <a:gd name="connsiteX2" fmla="*/ 0 w 11748"/>
                <a:gd name="connsiteY2" fmla="*/ 2481 h 10018"/>
                <a:gd name="connsiteX3" fmla="*/ 7036 w 11748"/>
                <a:gd name="connsiteY3" fmla="*/ 10017 h 10018"/>
                <a:gd name="connsiteX4" fmla="*/ 11748 w 11748"/>
                <a:gd name="connsiteY4" fmla="*/ 10018 h 10018"/>
                <a:gd name="connsiteX5" fmla="*/ 9791 w 11748"/>
                <a:gd name="connsiteY5" fmla="*/ 5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8" h="10018">
                  <a:moveTo>
                    <a:pt x="9791" y="5"/>
                  </a:moveTo>
                  <a:lnTo>
                    <a:pt x="19" y="0"/>
                  </a:lnTo>
                  <a:cubicBezTo>
                    <a:pt x="13" y="827"/>
                    <a:pt x="6" y="1654"/>
                    <a:pt x="0" y="2481"/>
                  </a:cubicBezTo>
                  <a:lnTo>
                    <a:pt x="7036" y="10017"/>
                  </a:lnTo>
                  <a:lnTo>
                    <a:pt x="11748" y="10018"/>
                  </a:lnTo>
                  <a:lnTo>
                    <a:pt x="9791" y="5"/>
                  </a:lnTo>
                  <a:close/>
                </a:path>
              </a:pathLst>
            </a:custGeom>
            <a:gradFill>
              <a:gsLst>
                <a:gs pos="100000">
                  <a:schemeClr val="accent3">
                    <a:alpha val="17000"/>
                  </a:schemeClr>
                </a:gs>
                <a:gs pos="38000">
                  <a:schemeClr val="accent2">
                    <a:alpha val="18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414054" y="457200"/>
            <a:ext cx="3482317" cy="1600200"/>
          </a:xfrm>
        </p:spPr>
        <p:txBody>
          <a:bodyPr anchor="b">
            <a:noAutofit/>
          </a:bodyPr>
          <a:lstStyle>
            <a:lvl1pPr>
              <a:defRPr sz="4400">
                <a:solidFill>
                  <a:schemeClr val="bg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83188" y="457200"/>
            <a:ext cx="6172200" cy="5713358"/>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14055" y="2514183"/>
            <a:ext cx="3703320" cy="3658015"/>
          </a:xfrm>
        </p:spPr>
        <p:txBody>
          <a:bodyPr/>
          <a:lstStyle>
            <a:lvl1pPr marL="0" indent="0">
              <a:buNone/>
              <a:defRPr sz="1600" b="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FFEE5F-65BB-4268-AC17-D19CED90FB82}" type="datetimeFigureOut">
              <a:rPr lang="en-US" smtClean="0"/>
              <a:t>7/29/2015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pPr/>
              <a:t>‹#›</a:t>
            </a:fld>
            <a:endParaRPr lang="en-US" dirty="0"/>
          </a:p>
        </p:txBody>
      </p:sp>
    </p:spTree>
    <p:extLst>
      <p:ext uri="{BB962C8B-B14F-4D97-AF65-F5344CB8AC3E}">
        <p14:creationId xmlns:p14="http://schemas.microsoft.com/office/powerpoint/2010/main" val="1090543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00000">
              <a:schemeClr val="bg2"/>
            </a:gs>
            <a:gs pos="0">
              <a:schemeClr val="bg1">
                <a:lumMod val="85000"/>
                <a:alpha val="50000"/>
              </a:schemeClr>
            </a:gs>
          </a:gsLst>
          <a:lin ang="5400000" scaled="0"/>
        </a:gradFill>
        <a:effectLst/>
      </p:bgPr>
    </p:bg>
    <p:spTree>
      <p:nvGrpSpPr>
        <p:cNvPr id="1" name=""/>
        <p:cNvGrpSpPr/>
        <p:nvPr/>
      </p:nvGrpSpPr>
      <p:grpSpPr>
        <a:xfrm>
          <a:off x="0" y="0"/>
          <a:ext cx="0" cy="0"/>
          <a:chOff x="0" y="0"/>
          <a:chExt cx="0" cy="0"/>
        </a:xfrm>
      </p:grpSpPr>
      <p:grpSp>
        <p:nvGrpSpPr>
          <p:cNvPr id="1039" name="Group 1038"/>
          <p:cNvGrpSpPr/>
          <p:nvPr userDrawn="1"/>
        </p:nvGrpSpPr>
        <p:grpSpPr>
          <a:xfrm>
            <a:off x="-1" y="-2971"/>
            <a:ext cx="12192001" cy="6866062"/>
            <a:chOff x="-1" y="-2971"/>
            <a:chExt cx="12192001" cy="6866062"/>
          </a:xfrm>
        </p:grpSpPr>
        <p:sp>
          <p:nvSpPr>
            <p:cNvPr id="1028"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24"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38" name="Rectangle 1037"/>
          <p:cNvSpPr/>
          <p:nvPr userDrawn="1"/>
        </p:nvSpPr>
        <p:spPr>
          <a:xfrm>
            <a:off x="0" y="-5092"/>
            <a:ext cx="12192000" cy="6858000"/>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41" name="Rectangle 1040" descr="background shape"/>
          <p:cNvSpPr/>
          <p:nvPr userDrawn="1"/>
        </p:nvSpPr>
        <p:spPr>
          <a:xfrm>
            <a:off x="-4119" y="6237752"/>
            <a:ext cx="12197830" cy="630429"/>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7830" h="630429">
                <a:moveTo>
                  <a:pt x="0" y="407779"/>
                </a:moveTo>
                <a:lnTo>
                  <a:pt x="12197830" y="0"/>
                </a:lnTo>
                <a:cubicBezTo>
                  <a:pt x="12197260" y="266876"/>
                  <a:pt x="12196689" y="363553"/>
                  <a:pt x="12196119" y="630429"/>
                </a:cubicBezTo>
                <a:lnTo>
                  <a:pt x="4119" y="630429"/>
                </a:lnTo>
                <a:lnTo>
                  <a:pt x="0" y="407779"/>
                </a:ln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 name="Date Placeholder 3"/>
          <p:cNvSpPr>
            <a:spLocks noGrp="1"/>
          </p:cNvSpPr>
          <p:nvPr>
            <p:ph type="dt" sz="half" idx="2"/>
          </p:nvPr>
        </p:nvSpPr>
        <p:spPr>
          <a:xfrm rot="5400000">
            <a:off x="11235763" y="843711"/>
            <a:ext cx="1328829" cy="365125"/>
          </a:xfrm>
          <a:prstGeom prst="rect">
            <a:avLst/>
          </a:prstGeom>
        </p:spPr>
        <p:txBody>
          <a:bodyPr vert="horz" lIns="91440" tIns="45720" rIns="91440" bIns="45720" rtlCol="0" anchor="t"/>
          <a:lstStyle>
            <a:lvl1pPr algn="l">
              <a:defRPr sz="1200">
                <a:solidFill>
                  <a:schemeClr val="tx1">
                    <a:lumMod val="50000"/>
                    <a:lumOff val="50000"/>
                  </a:schemeClr>
                </a:solidFill>
                <a:latin typeface="Segoe UI" panose="020B0502040204020203" pitchFamily="34" charset="0"/>
                <a:cs typeface="Segoe UI" panose="020B0502040204020203" pitchFamily="34" charset="0"/>
              </a:defRPr>
            </a:lvl1pPr>
          </a:lstStyle>
          <a:p>
            <a:fld id="{90FFEE5F-65BB-4268-AC17-D19CED90FB82}" type="datetimeFigureOut">
              <a:rPr lang="en-US" smtClean="0"/>
              <a:pPr/>
              <a:t>7/29/2015</a:t>
            </a:fld>
            <a:endParaRPr lang="en-US" dirty="0"/>
          </a:p>
        </p:txBody>
      </p:sp>
      <p:sp>
        <p:nvSpPr>
          <p:cNvPr id="5" name="Footer Placeholder 4"/>
          <p:cNvSpPr>
            <a:spLocks noGrp="1"/>
          </p:cNvSpPr>
          <p:nvPr>
            <p:ph type="ftr" sz="quarter" idx="3"/>
          </p:nvPr>
        </p:nvSpPr>
        <p:spPr>
          <a:xfrm rot="5400000">
            <a:off x="9741620" y="3812327"/>
            <a:ext cx="4351338" cy="365125"/>
          </a:xfrm>
          <a:prstGeom prst="rect">
            <a:avLst/>
          </a:prstGeom>
        </p:spPr>
        <p:txBody>
          <a:bodyPr vert="horz" lIns="91440" tIns="45720" rIns="91440" bIns="45720" rtlCol="0" anchor="t"/>
          <a:lstStyle>
            <a:lvl1pPr algn="l">
              <a:defRPr sz="1200">
                <a:solidFill>
                  <a:schemeClr val="tx1">
                    <a:lumMod val="50000"/>
                    <a:lumOff val="50000"/>
                  </a:schemeClr>
                </a:solidFill>
                <a:latin typeface="Segoe UI" panose="020B0502040204020203" pitchFamily="34" charset="0"/>
                <a:cs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1118350" y="6370474"/>
            <a:ext cx="981502" cy="365125"/>
          </a:xfrm>
          <a:prstGeom prst="rect">
            <a:avLst/>
          </a:prstGeom>
        </p:spPr>
        <p:txBody>
          <a:bodyPr vert="horz" lIns="91440" tIns="45720" rIns="91440" bIns="45720" rtlCol="0" anchor="ctr"/>
          <a:lstStyle>
            <a:lvl1pPr algn="r">
              <a:defRPr sz="2000">
                <a:solidFill>
                  <a:schemeClr val="bg2"/>
                </a:solidFill>
                <a:latin typeface="Segoe UI" panose="020B0502040204020203" pitchFamily="34" charset="0"/>
                <a:cs typeface="Segoe UI" panose="020B0502040204020203" pitchFamily="34" charset="0"/>
              </a:defRPr>
            </a:lvl1pPr>
          </a:lstStyle>
          <a:p>
            <a:fld id="{7DBECBBC-B5FD-4F11-9AC2-5AED2BF7CA3D}" type="slidenum">
              <a:rPr lang="en-US" smtClean="0"/>
              <a:pPr/>
              <a:t>‹#›</a:t>
            </a:fld>
            <a:endParaRPr lang="en-US" dirty="0"/>
          </a:p>
        </p:txBody>
      </p:sp>
    </p:spTree>
    <p:extLst>
      <p:ext uri="{BB962C8B-B14F-4D97-AF65-F5344CB8AC3E}">
        <p14:creationId xmlns:p14="http://schemas.microsoft.com/office/powerpoint/2010/main" val="1395078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2" r:id="rId11"/>
    <p:sldLayoutId id="2147483658" r:id="rId12"/>
    <p:sldLayoutId id="2147483659"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Segoe UI" panose="020B0502040204020203" pitchFamily="34" charset="0"/>
        </a:defRPr>
      </a:lvl1pPr>
    </p:titleStyle>
    <p:bodyStyle>
      <a:lvl1pPr marL="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defRPr sz="2400" b="1" kern="1200">
          <a:solidFill>
            <a:schemeClr val="tx1">
              <a:lumMod val="75000"/>
              <a:lumOff val="25000"/>
            </a:schemeClr>
          </a:solidFill>
          <a:latin typeface="+mn-lt"/>
          <a:ea typeface="+mn-ea"/>
          <a:cs typeface="Segoe UI" panose="020B0502040204020203" pitchFamily="34" charset="0"/>
        </a:defRPr>
      </a:lvl1pPr>
      <a:lvl2pPr marL="233363"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tabLst/>
        <a:defRPr sz="2200" kern="1200">
          <a:solidFill>
            <a:schemeClr val="tx1">
              <a:lumMod val="50000"/>
              <a:lumOff val="50000"/>
            </a:schemeClr>
          </a:solidFill>
          <a:latin typeface="+mn-lt"/>
          <a:ea typeface="+mn-ea"/>
          <a:cs typeface="Segoe UI" panose="020B0502040204020203" pitchFamily="34" charset="0"/>
        </a:defRPr>
      </a:lvl2pPr>
      <a:lvl3pPr marL="687388"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sz="2000" kern="1200">
          <a:solidFill>
            <a:schemeClr val="tx1">
              <a:lumMod val="50000"/>
              <a:lumOff val="50000"/>
            </a:schemeClr>
          </a:solidFill>
          <a:latin typeface="+mn-lt"/>
          <a:ea typeface="+mn-ea"/>
          <a:cs typeface="Segoe UI" panose="020B0502040204020203" pitchFamily="34" charset="0"/>
        </a:defRPr>
      </a:lvl3pPr>
      <a:lvl4pPr marL="914400"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sz="1800" kern="1200">
          <a:solidFill>
            <a:schemeClr val="tx1">
              <a:lumMod val="50000"/>
              <a:lumOff val="50000"/>
            </a:schemeClr>
          </a:solidFill>
          <a:latin typeface="+mn-lt"/>
          <a:ea typeface="+mn-ea"/>
          <a:cs typeface="Segoe UI" panose="020B0502040204020203" pitchFamily="34" charset="0"/>
        </a:defRPr>
      </a:lvl4pPr>
      <a:lvl5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sz="1800" kern="1200">
          <a:solidFill>
            <a:schemeClr val="tx1">
              <a:lumMod val="50000"/>
              <a:lumOff val="50000"/>
            </a:schemeClr>
          </a:solidFill>
          <a:latin typeface="+mn-lt"/>
          <a:ea typeface="+mn-ea"/>
          <a:cs typeface="Segoe UI" panose="020B0502040204020203" pitchFamily="34" charset="0"/>
        </a:defRPr>
      </a:lvl5pPr>
      <a:lvl6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dirty="0" smtClean="0">
          <a:solidFill>
            <a:schemeClr val="tx1">
              <a:lumMod val="50000"/>
              <a:lumOff val="50000"/>
            </a:schemeClr>
          </a:solidFill>
          <a:latin typeface="+mn-lt"/>
          <a:ea typeface="+mn-ea"/>
          <a:cs typeface="Segoe UI" panose="020B0502040204020203" pitchFamily="34" charset="0"/>
        </a:defRPr>
      </a:lvl6pPr>
      <a:lvl7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dirty="0" smtClean="0">
          <a:solidFill>
            <a:schemeClr val="tx1">
              <a:lumMod val="50000"/>
              <a:lumOff val="50000"/>
            </a:schemeClr>
          </a:solidFill>
          <a:latin typeface="+mn-lt"/>
          <a:ea typeface="+mn-ea"/>
          <a:cs typeface="Segoe UI" panose="020B0502040204020203" pitchFamily="34" charset="0"/>
        </a:defRPr>
      </a:lvl7pPr>
      <a:lvl8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baseline="0" dirty="0" smtClean="0">
          <a:solidFill>
            <a:schemeClr val="tx1">
              <a:lumMod val="50000"/>
              <a:lumOff val="50000"/>
            </a:schemeClr>
          </a:solidFill>
          <a:latin typeface="+mn-lt"/>
          <a:ea typeface="+mn-ea"/>
          <a:cs typeface="Segoe UI" panose="020B0502040204020203" pitchFamily="34" charset="0"/>
        </a:defRPr>
      </a:lvl8pPr>
      <a:lvl9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baseline="0" dirty="0">
          <a:solidFill>
            <a:schemeClr val="tx1">
              <a:lumMod val="50000"/>
              <a:lumOff val="50000"/>
            </a:schemeClr>
          </a:solidFill>
          <a:latin typeface="+mn-lt"/>
          <a:ea typeface="+mn-ea"/>
          <a:cs typeface="Segoe UI" panose="020B0502040204020203"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www.coriolisresearch.com/pdfs/coriolis_tesco_study_in_excellence.pdf"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www.tesco.com/clubcard/"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Tesco_Clubcar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Tesco_Clubcar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Tesco"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www.businessinsider.in/A-British-Gas-Station-Chain-Is-Installing-Creepy-Face-Scanning-Cameras-To-Track-"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hyperlink" Target="http://www.tescoplc.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hv4eEifsE08"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hyperlink" Target="http://www.tescoplc.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internationalbusinessnewsweek.blogspot.in/2013/01/international-business-tesco.html" TargetMode="External"/><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www.dailymail.co.uk/news/article-2766306/Tesco-crisis-national-issue-affects-British-business-community-say-critics-supermarket-brings-new-finance-director-three-months-early.html" TargetMode="External"/><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businesscasestudies.co.uk/tesco/vision-values-and-business-strategies/strategy.html#axzz3gy95dSxS" TargetMode="External"/><Relationship Id="rId2" Type="http://schemas.openxmlformats.org/officeDocument/2006/relationships/hyperlink" Target="http://essentialmarketingplanning.blogspot.in/2011/05/tesco-7-step-strategy-for-growth.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businesscasestudies.co.uk/tesco/vision-values-and-business-strategies/strategy.html#axzz3gy95dSxS" TargetMode="External"/><Relationship Id="rId2" Type="http://schemas.openxmlformats.org/officeDocument/2006/relationships/hyperlink" Target="http://essentialmarketingplanning.blogspot.in/2011/05/tesco-7-step-strategy-for-growth.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Case study : Tesco</a:t>
            </a:r>
            <a:endParaRPr lang="en-US" sz="5400" dirty="0"/>
          </a:p>
        </p:txBody>
      </p:sp>
      <p:sp>
        <p:nvSpPr>
          <p:cNvPr id="3" name="Subtitle 2"/>
          <p:cNvSpPr>
            <a:spLocks noGrp="1"/>
          </p:cNvSpPr>
          <p:nvPr>
            <p:ph type="subTitle" idx="1"/>
          </p:nvPr>
        </p:nvSpPr>
        <p:spPr/>
        <p:txBody>
          <a:bodyPr>
            <a:normAutofit/>
          </a:bodyPr>
          <a:lstStyle/>
          <a:p>
            <a:r>
              <a:rPr lang="en-IN" sz="2000" dirty="0"/>
              <a:t>Presented </a:t>
            </a:r>
            <a:r>
              <a:rPr lang="en-IN" sz="2000" dirty="0" smtClean="0"/>
              <a:t>By:  </a:t>
            </a:r>
            <a:r>
              <a:rPr lang="en-IN" sz="2000" dirty="0" err="1" smtClean="0"/>
              <a:t>Akshay</a:t>
            </a:r>
            <a:r>
              <a:rPr lang="en-IN" sz="2000" dirty="0" smtClean="0"/>
              <a:t> </a:t>
            </a:r>
            <a:r>
              <a:rPr lang="en-IN" sz="2000" dirty="0"/>
              <a:t>Agarwal- </a:t>
            </a:r>
            <a:r>
              <a:rPr lang="en-IN" sz="2000" dirty="0" smtClean="0"/>
              <a:t>130040027                       Rishi </a:t>
            </a:r>
            <a:r>
              <a:rPr lang="en-IN" sz="2000" dirty="0"/>
              <a:t>Shah- 131030002</a:t>
            </a:r>
            <a:endParaRPr lang="en-IN" sz="2000" dirty="0"/>
          </a:p>
          <a:p>
            <a:r>
              <a:rPr lang="en-IN" sz="2000" dirty="0" smtClean="0"/>
              <a:t>	          Sameer </a:t>
            </a:r>
            <a:r>
              <a:rPr lang="en-IN" sz="2000" dirty="0" err="1"/>
              <a:t>Chourasia</a:t>
            </a:r>
            <a:r>
              <a:rPr lang="en-IN" sz="2000" dirty="0"/>
              <a:t>- </a:t>
            </a:r>
            <a:r>
              <a:rPr lang="en-IN" sz="2000" dirty="0" smtClean="0"/>
              <a:t>130020091               </a:t>
            </a:r>
            <a:r>
              <a:rPr lang="en-IN" sz="2000" dirty="0" err="1" smtClean="0"/>
              <a:t>Suhani</a:t>
            </a:r>
            <a:r>
              <a:rPr lang="en-IN" sz="2000" dirty="0" smtClean="0"/>
              <a:t> </a:t>
            </a:r>
            <a:r>
              <a:rPr lang="en-IN" sz="2000" dirty="0"/>
              <a:t>Gupta- 130010026</a:t>
            </a:r>
            <a:endParaRPr lang="en-IN" sz="2000" dirty="0"/>
          </a:p>
          <a:p>
            <a:r>
              <a:rPr lang="en-IN" sz="2000" dirty="0"/>
              <a:t/>
            </a:r>
            <a:br>
              <a:rPr lang="en-IN" sz="2000" dirty="0"/>
            </a:b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028" y="1898919"/>
            <a:ext cx="6049108" cy="1602068"/>
          </a:xfrm>
          <a:prstGeom prst="rect">
            <a:avLst/>
          </a:prstGeom>
        </p:spPr>
      </p:pic>
    </p:spTree>
    <p:extLst>
      <p:ext uri="{BB962C8B-B14F-4D97-AF65-F5344CB8AC3E}">
        <p14:creationId xmlns:p14="http://schemas.microsoft.com/office/powerpoint/2010/main" val="33336059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5"/>
          <p:cNvSpPr>
            <a:spLocks noChangeArrowheads="1"/>
          </p:cNvSpPr>
          <p:nvPr/>
        </p:nvSpPr>
        <p:spPr bwMode="auto">
          <a:xfrm>
            <a:off x="6146983" y="6189790"/>
            <a:ext cx="536832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sng" strike="noStrike" cap="none" normalizeH="0" baseline="0" dirty="0" smtClean="0">
                <a:ln>
                  <a:noFill/>
                </a:ln>
                <a:solidFill>
                  <a:srgbClr val="1155CC"/>
                </a:solidFill>
                <a:effectLst/>
                <a:latin typeface="Arial" panose="020B0604020202020204" pitchFamily="34" charset="0"/>
                <a:cs typeface="Arial" panose="020B0604020202020204" pitchFamily="34" charset="0"/>
                <a:hlinkClick r:id="rId2"/>
              </a:rPr>
              <a:t>http://www.coriolisresearch.com/pdfs/coriolis_tesco_study_in_excellence.pdf</a:t>
            </a:r>
            <a:endParaRPr kumimoji="0" lang="en-US" sz="1100" b="0" i="0" u="none" strike="noStrike" cap="none" normalizeH="0" baseline="0" dirty="0" smtClean="0">
              <a:ln>
                <a:noFill/>
              </a:ln>
              <a:solidFill>
                <a:schemeClr val="tx1"/>
              </a:solidFill>
              <a:effectLst/>
            </a:endParaRPr>
          </a:p>
        </p:txBody>
      </p:sp>
      <p:pic>
        <p:nvPicPr>
          <p:cNvPr id="3078" name="Picture 6" descr="https://lh5.googleusercontent.com/jcLZvQMX7N2Nqm3zehPYINCFnyZ-4X0P5FNDxIi6tp-WeL9_8rr5fIL2RkTbo3LMHhiso-4bynOYQZMc3Ji1TzGSRVjP-2qidLsrnO5Z7e0XXg0GBQwb3Qf4IN4kkdPnXx_vcL1eu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3249" y="933749"/>
            <a:ext cx="876300" cy="536402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https://lh5.googleusercontent.com/tEBcx0MN0xzgORS_hla0OnuNfCaLZwmooz0MGt3t-IWxsVEMs44bu1r-Y0PkhibsPi3x3ZhnF4moFvvirDCSLHH8jLbjWwmstI-_R4uNZ7S3dy_Wa60jNICfDLMx4RD_MJXoX-hcO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4507" y="940806"/>
            <a:ext cx="6057900" cy="172902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4.googleusercontent.com/9l-psCUj74AIURTRQ0IqQkXCAIkPzWoC8FR_Wpowttu-CAhptYqwht0uKu5PZZKBjqn8oWmpTSh8E_bDv8WHTfgIGa2LiTatMo0cLB5vd6vqUtK4LSwKEoYNX24UJVmgd3my0hCk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4507" y="2669832"/>
            <a:ext cx="416242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https://lh5.googleusercontent.com/J--z5Bd3EqA5rNZui7oVpCFDOu2R_FKiHz5VGzm-vRXhv1y-KXf1ksUinUZk28lgOGPkw7gXVqINl6a_Kv02R0eEmIvz5aBYhUFZWOvdqYnLpeDvDCftKPi5ilbH8RxCJc-2XB7HS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534" y="267286"/>
            <a:ext cx="2909978" cy="279961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lh5.googleusercontent.com/BRdJ47jWLRDC4fs_ZwdsocCWgLuMNUpU4GythBZ5K3LPVjUUUx6mdo1c-x4pKuLXIOPhQrAI5d4yx2CMcGIdGTol3NyNjOZ079KzATCSc8fwvB3568SN8GwivWsfoMYW3FL2PDp5h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9581" y="5154117"/>
            <a:ext cx="800100" cy="895350"/>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https://lh5.googleusercontent.com/Rsmyn4CQvbKVHwGMcFznCyw_LkdiYa0eN_slvUijLIz1oIxSpvX3wFcsc5EugRgkvqnhEh9pDbnbmaQbcPaV4glsAvXbb_eIOWnG78MZ3IhvPt5bO8WOM8FQ87ozFeHmM90Yx2hDb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8040" y="5735108"/>
            <a:ext cx="1543050"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89589" y="5155516"/>
            <a:ext cx="3719288" cy="446276"/>
          </a:xfrm>
          <a:prstGeom prst="rect">
            <a:avLst/>
          </a:prstGeom>
          <a:noFill/>
        </p:spPr>
        <p:txBody>
          <a:bodyPr wrap="none" rtlCol="0">
            <a:spAutoFit/>
          </a:bodyPr>
          <a:lstStyle/>
          <a:p>
            <a:pPr lvl="0"/>
            <a:r>
              <a:rPr lang="en-US" sz="1100" b="1" dirty="0">
                <a:solidFill>
                  <a:srgbClr val="000000"/>
                </a:solidFill>
                <a:latin typeface="Georgia" panose="02040502050405020303" pitchFamily="18" charset="0"/>
              </a:rPr>
              <a:t>Europe- France, Ireland, Central Europe, Turkey</a:t>
            </a:r>
            <a:endParaRPr lang="en-US" sz="1400" dirty="0"/>
          </a:p>
          <a:p>
            <a:endParaRPr lang="en-IN" sz="1100" dirty="0"/>
          </a:p>
        </p:txBody>
      </p:sp>
      <p:sp>
        <p:nvSpPr>
          <p:cNvPr id="15" name="TextBox 14"/>
          <p:cNvSpPr txBox="1"/>
          <p:nvPr/>
        </p:nvSpPr>
        <p:spPr>
          <a:xfrm>
            <a:off x="7292124" y="5818847"/>
            <a:ext cx="2880917" cy="430887"/>
          </a:xfrm>
          <a:prstGeom prst="rect">
            <a:avLst/>
          </a:prstGeom>
          <a:noFill/>
        </p:spPr>
        <p:txBody>
          <a:bodyPr wrap="none" rtlCol="0">
            <a:spAutoFit/>
          </a:bodyPr>
          <a:lstStyle/>
          <a:p>
            <a:pPr lvl="0" eaLnBrk="0" fontAlgn="base" hangingPunct="0">
              <a:spcBef>
                <a:spcPct val="0"/>
              </a:spcBef>
              <a:spcAft>
                <a:spcPct val="0"/>
              </a:spcAft>
            </a:pPr>
            <a:r>
              <a:rPr lang="en-US" sz="1100" b="1" dirty="0">
                <a:solidFill>
                  <a:srgbClr val="000000"/>
                </a:solidFill>
                <a:latin typeface="Georgia" panose="02040502050405020303" pitchFamily="18" charset="0"/>
              </a:rPr>
              <a:t>Asia- South east Asia, North east Asia</a:t>
            </a:r>
            <a:endParaRPr lang="en-US" sz="1400" dirty="0"/>
          </a:p>
          <a:p>
            <a:endParaRPr lang="en-IN" sz="1100" dirty="0"/>
          </a:p>
        </p:txBody>
      </p:sp>
      <p:sp>
        <p:nvSpPr>
          <p:cNvPr id="16" name="TextBox 15"/>
          <p:cNvSpPr txBox="1"/>
          <p:nvPr/>
        </p:nvSpPr>
        <p:spPr>
          <a:xfrm>
            <a:off x="1279958" y="3336073"/>
            <a:ext cx="2589940" cy="1446550"/>
          </a:xfrm>
          <a:prstGeom prst="rect">
            <a:avLst/>
          </a:prstGeom>
          <a:noFill/>
        </p:spPr>
        <p:txBody>
          <a:bodyPr wrap="none" rtlCol="0">
            <a:spAutoFit/>
          </a:bodyPr>
          <a:lstStyle/>
          <a:p>
            <a:pPr algn="ctr"/>
            <a:r>
              <a:rPr lang="en-IN" sz="2400" b="1" dirty="0"/>
              <a:t>How to increase </a:t>
            </a:r>
            <a:endParaRPr lang="en-IN" sz="2400" b="1" dirty="0" smtClean="0"/>
          </a:p>
          <a:p>
            <a:pPr algn="ctr"/>
            <a:r>
              <a:rPr lang="en-IN" sz="2400" b="1" dirty="0" smtClean="0"/>
              <a:t>sales</a:t>
            </a:r>
            <a:r>
              <a:rPr lang="en-IN" sz="2400" b="1" dirty="0"/>
              <a:t>?</a:t>
            </a:r>
            <a:endParaRPr lang="en-IN" sz="2400" dirty="0"/>
          </a:p>
          <a:p>
            <a:r>
              <a:rPr lang="en-IN" sz="2000" dirty="0"/>
              <a:t/>
            </a:r>
            <a:br>
              <a:rPr lang="en-IN" sz="2000" dirty="0"/>
            </a:br>
            <a:endParaRPr lang="en-IN" sz="2000" dirty="0"/>
          </a:p>
        </p:txBody>
      </p:sp>
    </p:spTree>
    <p:extLst>
      <p:ext uri="{BB962C8B-B14F-4D97-AF65-F5344CB8AC3E}">
        <p14:creationId xmlns:p14="http://schemas.microsoft.com/office/powerpoint/2010/main" val="13756329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lh4.googleusercontent.com/FJMPNluRTAc2ZhKNIT17wKqsmGzur5A3Mxxujb2kKrICNOCs1HrtuGVrS77Ve99PpXZHlhNB3473gccMPTKzpSMBPRtkMM6bqc_TmBjRtoxZwhIgJjzg8HlJVBfxeQTVJ9iXDWMA0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782" y="947444"/>
            <a:ext cx="28479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lh3.googleusercontent.com/cYlKeiaJy6p1BsZhlCHxi9rh2P5U9-LxYAmNcKRx7huC7eYw7LPR59obYrzmd-4aJvPeNnVbQo76XM8_5CdYIhlNpx4NwIVPh0sufZlcgZmFEKirJk-aqY8ITuoNFE6V7oW30259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0455" y="1315475"/>
            <a:ext cx="4524375" cy="29813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52782" y="3392292"/>
            <a:ext cx="5721741" cy="2031325"/>
          </a:xfrm>
          <a:prstGeom prst="rect">
            <a:avLst/>
          </a:prstGeom>
          <a:noFill/>
        </p:spPr>
        <p:txBody>
          <a:bodyPr wrap="square" rtlCol="0">
            <a:spAutoFit/>
          </a:bodyPr>
          <a:lstStyle/>
          <a:p>
            <a:r>
              <a:rPr lang="en-IN" smtClean="0"/>
              <a:t>Working-</a:t>
            </a:r>
          </a:p>
          <a:p>
            <a:pPr marL="285750" indent="-285750" fontAlgn="base">
              <a:buFont typeface="Arial" panose="020B0604020202020204" pitchFamily="34" charset="0"/>
              <a:buChar char="•"/>
            </a:pPr>
            <a:r>
              <a:rPr lang="en-IN" smtClean="0"/>
              <a:t>Collect points every time you shop online, in-store or fill up the pump.</a:t>
            </a:r>
          </a:p>
          <a:p>
            <a:pPr marL="285750" indent="-285750" fontAlgn="base">
              <a:buFont typeface="Arial" panose="020B0604020202020204" pitchFamily="34" charset="0"/>
              <a:buChar char="•"/>
            </a:pPr>
            <a:r>
              <a:rPr lang="en-IN" smtClean="0"/>
              <a:t>Get vouchers once you the clubcard has 150 points.</a:t>
            </a:r>
          </a:p>
          <a:p>
            <a:pPr marL="285750" indent="-285750" fontAlgn="base">
              <a:buFont typeface="Arial" panose="020B0604020202020204" pitchFamily="34" charset="0"/>
              <a:buChar char="•"/>
            </a:pPr>
            <a:r>
              <a:rPr lang="en-IN" smtClean="0"/>
              <a:t>Spend or boost vouchers once you reach 150 points.</a:t>
            </a:r>
          </a:p>
          <a:p>
            <a:endParaRPr lang="en-IN" dirty="0"/>
          </a:p>
        </p:txBody>
      </p:sp>
      <p:sp>
        <p:nvSpPr>
          <p:cNvPr id="4" name="Rectangle 3"/>
          <p:cNvSpPr/>
          <p:nvPr/>
        </p:nvSpPr>
        <p:spPr>
          <a:xfrm>
            <a:off x="1452782" y="2344473"/>
            <a:ext cx="6096000" cy="923330"/>
          </a:xfrm>
          <a:prstGeom prst="rect">
            <a:avLst/>
          </a:prstGeom>
        </p:spPr>
        <p:txBody>
          <a:bodyPr>
            <a:spAutoFit/>
          </a:bodyPr>
          <a:lstStyle/>
          <a:p>
            <a:r>
              <a:rPr lang="en-IN" sz="1600" dirty="0">
                <a:solidFill>
                  <a:srgbClr val="000000"/>
                </a:solidFill>
              </a:rPr>
              <a:t>TESCO </a:t>
            </a:r>
            <a:r>
              <a:rPr lang="en-IN" sz="1600" dirty="0" err="1">
                <a:solidFill>
                  <a:srgbClr val="000000"/>
                </a:solidFill>
              </a:rPr>
              <a:t>Clubcard</a:t>
            </a:r>
            <a:r>
              <a:rPr lang="en-IN" sz="1600" dirty="0">
                <a:solidFill>
                  <a:srgbClr val="000000"/>
                </a:solidFill>
              </a:rPr>
              <a:t> was launched in 1995 </a:t>
            </a:r>
            <a:endParaRPr lang="en-IN" sz="1600" dirty="0"/>
          </a:p>
          <a:p>
            <a:r>
              <a:rPr lang="en-IN" dirty="0"/>
              <a:t/>
            </a:r>
            <a:br>
              <a:rPr lang="en-IN" dirty="0"/>
            </a:br>
            <a:endParaRPr lang="en-IN" dirty="0"/>
          </a:p>
        </p:txBody>
      </p:sp>
      <p:sp>
        <p:nvSpPr>
          <p:cNvPr id="6" name="Rectangle 5"/>
          <p:cNvSpPr/>
          <p:nvPr/>
        </p:nvSpPr>
        <p:spPr>
          <a:xfrm>
            <a:off x="8027963" y="5809009"/>
            <a:ext cx="3352800" cy="923330"/>
          </a:xfrm>
          <a:prstGeom prst="rect">
            <a:avLst/>
          </a:prstGeom>
        </p:spPr>
        <p:txBody>
          <a:bodyPr wrap="square">
            <a:spAutoFit/>
          </a:bodyPr>
          <a:lstStyle/>
          <a:p>
            <a:r>
              <a:rPr lang="en-IN" u="sng" dirty="0">
                <a:solidFill>
                  <a:srgbClr val="1155CC"/>
                </a:solidFill>
                <a:latin typeface="Arial" panose="020B0604020202020204" pitchFamily="34" charset="0"/>
                <a:hlinkClick r:id="rId4"/>
              </a:rPr>
              <a:t>http://www.tesco.com/clubcard/</a:t>
            </a:r>
            <a:endParaRPr lang="en-IN" dirty="0"/>
          </a:p>
          <a:p>
            <a:r>
              <a:rPr lang="en-IN" dirty="0"/>
              <a:t/>
            </a:r>
            <a:br>
              <a:rPr lang="en-IN" dirty="0"/>
            </a:br>
            <a:endParaRPr lang="en-IN" dirty="0"/>
          </a:p>
        </p:txBody>
      </p:sp>
    </p:spTree>
    <p:extLst>
      <p:ext uri="{BB962C8B-B14F-4D97-AF65-F5344CB8AC3E}">
        <p14:creationId xmlns:p14="http://schemas.microsoft.com/office/powerpoint/2010/main" val="42655640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Tesco Club card</a:t>
            </a:r>
            <a:endParaRPr lang="en-US" dirty="0"/>
          </a:p>
        </p:txBody>
      </p:sp>
      <p:pic>
        <p:nvPicPr>
          <p:cNvPr id="2050" name="Picture 2" descr="https://lh3.googleusercontent.com/rVv2wzYosSmKL4TV0jT42thnZBrBl3hPCqAZO2MrHuFSxxpqi5z8QPJhAEAkI2SZNnrE6LdwUa32MqRHbVxcAZv0lUqS-ZXGGZCV3gBqhsLX2QMz7Imzj5jxvlHdaLcZcTUKFnhdA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673" y="684614"/>
            <a:ext cx="5356583" cy="5591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half" idx="2"/>
          </p:nvPr>
        </p:nvSpPr>
        <p:spPr/>
        <p:txBody>
          <a:bodyPr/>
          <a:lstStyle/>
          <a:p>
            <a:endParaRPr lang="en-IN" dirty="0"/>
          </a:p>
        </p:txBody>
      </p:sp>
    </p:spTree>
    <p:extLst>
      <p:ext uri="{BB962C8B-B14F-4D97-AF65-F5344CB8AC3E}">
        <p14:creationId xmlns:p14="http://schemas.microsoft.com/office/powerpoint/2010/main" val="5139804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IN" b="1" dirty="0"/>
              <a:t>PROJECT ROLLING BALL</a:t>
            </a:r>
            <a:r>
              <a:rPr lang="en-IN" b="1" dirty="0" smtClean="0"/>
              <a:t>:</a:t>
            </a:r>
            <a:endParaRPr lang="en-US" b="1" dirty="0"/>
          </a:p>
        </p:txBody>
      </p:sp>
      <p:sp>
        <p:nvSpPr>
          <p:cNvPr id="4" name="Content Placeholder 3"/>
          <p:cNvSpPr>
            <a:spLocks noGrp="1"/>
          </p:cNvSpPr>
          <p:nvPr>
            <p:ph idx="1"/>
          </p:nvPr>
        </p:nvSpPr>
        <p:spPr>
          <a:xfrm>
            <a:off x="838200" y="1220317"/>
            <a:ext cx="10515600" cy="5425182"/>
          </a:xfrm>
        </p:spPr>
        <p:txBody>
          <a:bodyPr>
            <a:normAutofit lnSpcReduction="10000"/>
          </a:bodyPr>
          <a:lstStyle/>
          <a:p>
            <a:pPr marL="342900" indent="-342900" fontAlgn="base">
              <a:buFont typeface="Arial" panose="020B0604020202020204" pitchFamily="34" charset="0"/>
              <a:buChar char="•"/>
            </a:pPr>
            <a:r>
              <a:rPr lang="en-IN" sz="2000" b="0" dirty="0"/>
              <a:t>Before </a:t>
            </a:r>
            <a:r>
              <a:rPr lang="en-IN" sz="2000" b="0" dirty="0" err="1"/>
              <a:t>clubcard</a:t>
            </a:r>
            <a:r>
              <a:rPr lang="en-IN" sz="2000" b="0" dirty="0"/>
              <a:t> Tesco had run Green Shield Stamps as a promotional tool which rewarded people for visits and spend but gained no customer information.</a:t>
            </a:r>
          </a:p>
          <a:p>
            <a:pPr marL="342900" indent="-342900" fontAlgn="base">
              <a:buFont typeface="Arial" panose="020B0604020202020204" pitchFamily="34" charset="0"/>
              <a:buChar char="•"/>
            </a:pPr>
            <a:endParaRPr lang="en-IN" sz="2000" b="0" dirty="0"/>
          </a:p>
          <a:p>
            <a:pPr marL="342900" indent="-342900" fontAlgn="base">
              <a:buFont typeface="Arial" panose="020B0604020202020204" pitchFamily="34" charset="0"/>
              <a:buChar char="•"/>
            </a:pPr>
            <a:r>
              <a:rPr lang="en-IN" sz="2000" b="0" dirty="0"/>
              <a:t>Grant Harrison(Head of first team for </a:t>
            </a:r>
            <a:r>
              <a:rPr lang="en-IN" sz="2000" b="0" dirty="0" err="1"/>
              <a:t>Clubcard</a:t>
            </a:r>
            <a:r>
              <a:rPr lang="en-IN" sz="2000" b="0" dirty="0"/>
              <a:t>) approached Clive </a:t>
            </a:r>
            <a:r>
              <a:rPr lang="en-IN" sz="2000" b="0" dirty="0" err="1"/>
              <a:t>Humby</a:t>
            </a:r>
            <a:r>
              <a:rPr lang="en-IN" sz="2000" b="0" dirty="0"/>
              <a:t> from marketing firm </a:t>
            </a:r>
            <a:r>
              <a:rPr lang="en-IN" sz="2000" b="0" dirty="0" err="1"/>
              <a:t>dunnhumby</a:t>
            </a:r>
            <a:r>
              <a:rPr lang="en-IN" sz="2000" b="0" dirty="0"/>
              <a:t> for help with the loyalty card project.</a:t>
            </a:r>
          </a:p>
          <a:p>
            <a:pPr marL="342900" indent="-342900" fontAlgn="base">
              <a:buFont typeface="Arial" panose="020B0604020202020204" pitchFamily="34" charset="0"/>
              <a:buChar char="•"/>
            </a:pPr>
            <a:endParaRPr lang="en-IN" sz="2000" b="0" dirty="0"/>
          </a:p>
          <a:p>
            <a:pPr marL="342900" indent="-342900" fontAlgn="base">
              <a:buFont typeface="Arial" panose="020B0604020202020204" pitchFamily="34" charset="0"/>
              <a:buChar char="•"/>
            </a:pPr>
            <a:r>
              <a:rPr lang="en-IN" sz="2000" b="0" dirty="0"/>
              <a:t>Harrison and </a:t>
            </a:r>
            <a:r>
              <a:rPr lang="en-IN" sz="2000" b="0" dirty="0" err="1"/>
              <a:t>Humby</a:t>
            </a:r>
            <a:r>
              <a:rPr lang="en-IN" sz="2000" b="0" dirty="0"/>
              <a:t> presented the strategy to the annual Board strategy session on the basis of pilot projects in 1994. </a:t>
            </a:r>
          </a:p>
          <a:p>
            <a:pPr marL="342900" indent="-342900" fontAlgn="base">
              <a:buFont typeface="Arial" panose="020B0604020202020204" pitchFamily="34" charset="0"/>
              <a:buChar char="•"/>
            </a:pPr>
            <a:endParaRPr lang="en-IN" sz="2000" b="0" dirty="0"/>
          </a:p>
          <a:p>
            <a:pPr marL="342900" indent="-342900" fontAlgn="base">
              <a:buFont typeface="Arial" panose="020B0604020202020204" pitchFamily="34" charset="0"/>
              <a:buChar char="•"/>
            </a:pPr>
            <a:r>
              <a:rPr lang="en-IN" sz="2000" b="0" dirty="0"/>
              <a:t>Seeing the loyalty program Tesco's then-Chairman Lord </a:t>
            </a:r>
            <a:r>
              <a:rPr lang="en-IN" sz="2000" b="0" dirty="0" err="1"/>
              <a:t>MacLaurin</a:t>
            </a:r>
            <a:r>
              <a:rPr lang="en-IN" sz="2000" b="0" dirty="0"/>
              <a:t>, said "What scares me about this is that you know more about my customers after three months than I know after 30 years."</a:t>
            </a:r>
          </a:p>
          <a:p>
            <a:pPr fontAlgn="base"/>
            <a:endParaRPr lang="en-IN" sz="2000" b="0" dirty="0"/>
          </a:p>
          <a:p>
            <a:r>
              <a:rPr lang="en-IN" sz="2000" b="0" dirty="0"/>
              <a:t/>
            </a:r>
            <a:br>
              <a:rPr lang="en-IN" sz="2000" b="0" dirty="0"/>
            </a:br>
            <a:endParaRPr lang="en-IN" sz="1800" b="0" dirty="0" smtClean="0"/>
          </a:p>
          <a:p>
            <a:pPr algn="r"/>
            <a:r>
              <a:rPr lang="en-IN" sz="1400" b="0" u="sng" dirty="0">
                <a:hlinkClick r:id="rId2"/>
              </a:rPr>
              <a:t>https://</a:t>
            </a:r>
            <a:r>
              <a:rPr lang="en-IN" sz="1400" b="0" u="sng" dirty="0" smtClean="0">
                <a:hlinkClick r:id="rId2"/>
              </a:rPr>
              <a:t>en.wikipedia.org/wiki/Tesco_Clubcard</a:t>
            </a:r>
            <a:endParaRPr lang="en-IN" sz="1400" b="0" dirty="0"/>
          </a:p>
        </p:txBody>
      </p:sp>
    </p:spTree>
    <p:extLst>
      <p:ext uri="{BB962C8B-B14F-4D97-AF65-F5344CB8AC3E}">
        <p14:creationId xmlns:p14="http://schemas.microsoft.com/office/powerpoint/2010/main" val="3713250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34793" y="1715314"/>
            <a:ext cx="1917895" cy="954107"/>
          </a:xfrm>
          <a:prstGeom prst="rect">
            <a:avLst/>
          </a:prstGeom>
        </p:spPr>
        <p:txBody>
          <a:bodyPr wrap="square">
            <a:spAutoFit/>
          </a:bodyPr>
          <a:lstStyle/>
          <a:p>
            <a:pPr algn="ctr"/>
            <a:r>
              <a:rPr lang="en-IN" sz="2800" b="1" dirty="0" err="1">
                <a:solidFill>
                  <a:srgbClr val="000000"/>
                </a:solidFill>
                <a:latin typeface="Arial" panose="020B0604020202020204" pitchFamily="34" charset="0"/>
              </a:rPr>
              <a:t>Clubcard</a:t>
            </a:r>
            <a:r>
              <a:rPr lang="en-IN" sz="2800" b="1" dirty="0">
                <a:solidFill>
                  <a:srgbClr val="000000"/>
                </a:solidFill>
                <a:latin typeface="Arial" panose="020B0604020202020204" pitchFamily="34" charset="0"/>
              </a:rPr>
              <a:t> </a:t>
            </a:r>
            <a:r>
              <a:rPr lang="en-IN" sz="2800" b="1" dirty="0" smtClean="0">
                <a:solidFill>
                  <a:srgbClr val="000000"/>
                </a:solidFill>
                <a:latin typeface="Arial" panose="020B0604020202020204" pitchFamily="34" charset="0"/>
              </a:rPr>
              <a:t>Strategies</a:t>
            </a:r>
            <a:endParaRPr lang="en-IN" sz="2800" dirty="0"/>
          </a:p>
        </p:txBody>
      </p:sp>
      <p:cxnSp>
        <p:nvCxnSpPr>
          <p:cNvPr id="8" name="Elbow Connector 7"/>
          <p:cNvCxnSpPr/>
          <p:nvPr/>
        </p:nvCxnSpPr>
        <p:spPr>
          <a:xfrm>
            <a:off x="3052690" y="2212219"/>
            <a:ext cx="2180495" cy="15936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577838" y="3328808"/>
            <a:ext cx="6028008" cy="861774"/>
          </a:xfrm>
          <a:prstGeom prst="rect">
            <a:avLst/>
          </a:prstGeom>
        </p:spPr>
        <p:txBody>
          <a:bodyPr wrap="square">
            <a:spAutoFit/>
          </a:bodyPr>
          <a:lstStyle/>
          <a:p>
            <a:r>
              <a:rPr lang="en-IN" sz="1600" b="1" dirty="0" err="1"/>
              <a:t>Clubcard</a:t>
            </a:r>
            <a:r>
              <a:rPr lang="en-IN" sz="1600" b="1" dirty="0"/>
              <a:t> Fuel Save</a:t>
            </a:r>
            <a:endParaRPr lang="en-IN" sz="1600" dirty="0"/>
          </a:p>
          <a:p>
            <a:pPr marL="285750" indent="-285750" fontAlgn="base">
              <a:buFont typeface="Arial" panose="020B0604020202020204" pitchFamily="34" charset="0"/>
              <a:buChar char="•"/>
            </a:pPr>
            <a:r>
              <a:rPr lang="en-IN" sz="1600" dirty="0"/>
              <a:t>Tesco launched a new money saving offer for fuel</a:t>
            </a:r>
          </a:p>
          <a:p>
            <a:pPr marL="285750" indent="-285750" fontAlgn="base">
              <a:buFont typeface="Arial" panose="020B0604020202020204" pitchFamily="34" charset="0"/>
              <a:buChar char="•"/>
            </a:pPr>
            <a:r>
              <a:rPr lang="en-IN" sz="1600" dirty="0"/>
              <a:t>Customers can earn up to 20p off every litre of </a:t>
            </a:r>
            <a:r>
              <a:rPr lang="en-IN" sz="1600" dirty="0" smtClean="0"/>
              <a:t>fuel</a:t>
            </a:r>
            <a:endParaRPr lang="en-IN" sz="1600" dirty="0"/>
          </a:p>
        </p:txBody>
      </p:sp>
      <p:sp>
        <p:nvSpPr>
          <p:cNvPr id="15" name="Rectangle 14"/>
          <p:cNvSpPr/>
          <p:nvPr/>
        </p:nvSpPr>
        <p:spPr>
          <a:xfrm>
            <a:off x="5577839" y="1735165"/>
            <a:ext cx="6372660" cy="830997"/>
          </a:xfrm>
          <a:prstGeom prst="rect">
            <a:avLst/>
          </a:prstGeom>
        </p:spPr>
        <p:txBody>
          <a:bodyPr wrap="square">
            <a:spAutoFit/>
          </a:bodyPr>
          <a:lstStyle/>
          <a:p>
            <a:r>
              <a:rPr lang="en-IN" sz="1600" b="1" dirty="0" err="1"/>
              <a:t>Clubcard</a:t>
            </a:r>
            <a:r>
              <a:rPr lang="en-IN" sz="1600" b="1" dirty="0"/>
              <a:t> Boost</a:t>
            </a:r>
            <a:endParaRPr lang="en-IN" sz="1600" dirty="0"/>
          </a:p>
          <a:p>
            <a:pPr marL="285750" indent="-285750" fontAlgn="base">
              <a:buFont typeface="Arial" panose="020B0604020202020204" pitchFamily="34" charset="0"/>
              <a:buChar char="•"/>
            </a:pPr>
            <a:r>
              <a:rPr lang="en-IN" sz="1600" dirty="0"/>
              <a:t>With </a:t>
            </a:r>
            <a:r>
              <a:rPr lang="en-IN" sz="1600" dirty="0" err="1"/>
              <a:t>Clubcard</a:t>
            </a:r>
            <a:r>
              <a:rPr lang="en-IN" sz="1600" dirty="0"/>
              <a:t> Boost at Tesco, every £5 worth of </a:t>
            </a:r>
            <a:r>
              <a:rPr lang="en-IN" sz="1600" dirty="0" err="1"/>
              <a:t>Clubcard</a:t>
            </a:r>
            <a:r>
              <a:rPr lang="en-IN" sz="1600" dirty="0"/>
              <a:t> vouchers gets you £10 to spend on selected departments</a:t>
            </a:r>
          </a:p>
        </p:txBody>
      </p:sp>
      <p:sp>
        <p:nvSpPr>
          <p:cNvPr id="16" name="Rectangle 15"/>
          <p:cNvSpPr/>
          <p:nvPr/>
        </p:nvSpPr>
        <p:spPr>
          <a:xfrm>
            <a:off x="5577837" y="141522"/>
            <a:ext cx="6372662" cy="1323439"/>
          </a:xfrm>
          <a:prstGeom prst="rect">
            <a:avLst/>
          </a:prstGeom>
        </p:spPr>
        <p:txBody>
          <a:bodyPr wrap="square">
            <a:spAutoFit/>
          </a:bodyPr>
          <a:lstStyle/>
          <a:p>
            <a:r>
              <a:rPr lang="en-IN" sz="1600" b="1" dirty="0"/>
              <a:t>Green </a:t>
            </a:r>
            <a:r>
              <a:rPr lang="en-IN" sz="1600" b="1" dirty="0" err="1"/>
              <a:t>Clubcard</a:t>
            </a:r>
            <a:r>
              <a:rPr lang="en-IN" sz="1600" b="1" dirty="0"/>
              <a:t> points</a:t>
            </a:r>
            <a:endParaRPr lang="en-IN" sz="1600" dirty="0"/>
          </a:p>
          <a:p>
            <a:pPr marL="285750" indent="-285750" fontAlgn="base">
              <a:buFont typeface="Arial" panose="020B0604020202020204" pitchFamily="34" charset="0"/>
              <a:buChar char="•"/>
            </a:pPr>
            <a:r>
              <a:rPr lang="en-IN" sz="1600" dirty="0"/>
              <a:t>When customers re-use bags when shopping in store or opt out of receiving bagged products when shopping online</a:t>
            </a:r>
          </a:p>
          <a:p>
            <a:pPr marL="285750" indent="-285750" fontAlgn="base">
              <a:buFont typeface="Arial" panose="020B0604020202020204" pitchFamily="34" charset="0"/>
              <a:buChar char="•"/>
            </a:pPr>
            <a:r>
              <a:rPr lang="en-IN" sz="1600" dirty="0"/>
              <a:t>They can also be earned by recycling products like mobile phones and ink cartridges, through Tesco-branded recycling services.</a:t>
            </a:r>
          </a:p>
        </p:txBody>
      </p:sp>
      <p:cxnSp>
        <p:nvCxnSpPr>
          <p:cNvPr id="20" name="Elbow Connector 19"/>
          <p:cNvCxnSpPr/>
          <p:nvPr/>
        </p:nvCxnSpPr>
        <p:spPr>
          <a:xfrm flipV="1">
            <a:off x="3052688" y="578874"/>
            <a:ext cx="2180497" cy="16333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142936" y="2212218"/>
            <a:ext cx="10902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86265" y="4853354"/>
            <a:ext cx="10680231" cy="2062103"/>
          </a:xfrm>
          <a:prstGeom prst="rect">
            <a:avLst/>
          </a:prstGeom>
          <a:noFill/>
        </p:spPr>
        <p:txBody>
          <a:bodyPr wrap="none" rtlCol="0">
            <a:spAutoFit/>
          </a:bodyPr>
          <a:lstStyle/>
          <a:p>
            <a:pPr marL="285750" indent="-285750" fontAlgn="base">
              <a:buFont typeface="Arial" panose="020B0604020202020204" pitchFamily="34" charset="0"/>
              <a:buChar char="•"/>
            </a:pPr>
            <a:r>
              <a:rPr lang="en-IN" sz="1600" dirty="0"/>
              <a:t>Tesco Bank - earn points on financial services including loans, insurance and the Tesco </a:t>
            </a:r>
            <a:r>
              <a:rPr lang="en-IN" sz="1600" dirty="0" err="1"/>
              <a:t>Clubcard</a:t>
            </a:r>
            <a:r>
              <a:rPr lang="en-IN" sz="1600" dirty="0"/>
              <a:t> credit card</a:t>
            </a:r>
          </a:p>
          <a:p>
            <a:pPr marL="285750" indent="-285750" fontAlgn="base">
              <a:buFont typeface="Arial" panose="020B0604020202020204" pitchFamily="34" charset="0"/>
              <a:buChar char="•"/>
            </a:pPr>
            <a:r>
              <a:rPr lang="en-IN" sz="1600" dirty="0"/>
              <a:t>E.ON - earn Tesco </a:t>
            </a:r>
            <a:r>
              <a:rPr lang="en-IN" sz="1600" dirty="0" err="1"/>
              <a:t>Clubcard</a:t>
            </a:r>
            <a:r>
              <a:rPr lang="en-IN" sz="1600" dirty="0"/>
              <a:t> points on your gas and electricity bills.</a:t>
            </a:r>
          </a:p>
          <a:p>
            <a:pPr marL="285750" indent="-285750" fontAlgn="base">
              <a:buFont typeface="Arial" panose="020B0604020202020204" pitchFamily="34" charset="0"/>
              <a:buChar char="•"/>
            </a:pPr>
            <a:r>
              <a:rPr lang="en-IN" sz="1600" dirty="0"/>
              <a:t>Buy groceries online </a:t>
            </a:r>
          </a:p>
          <a:p>
            <a:pPr marL="285750" indent="-285750" fontAlgn="base">
              <a:buFont typeface="Arial" panose="020B0604020202020204" pitchFamily="34" charset="0"/>
              <a:buChar char="•"/>
            </a:pPr>
            <a:r>
              <a:rPr lang="en-IN" sz="1600" dirty="0"/>
              <a:t>Tesco Direct</a:t>
            </a:r>
          </a:p>
          <a:p>
            <a:pPr marL="285750" indent="-285750" fontAlgn="base">
              <a:buFont typeface="Arial" panose="020B0604020202020204" pitchFamily="34" charset="0"/>
              <a:buChar char="•"/>
            </a:pPr>
            <a:r>
              <a:rPr lang="en-IN" sz="1600" dirty="0"/>
              <a:t>Tesco Wine by the Case</a:t>
            </a:r>
          </a:p>
          <a:p>
            <a:pPr marL="285750" indent="-285750">
              <a:buFont typeface="Arial" panose="020B0604020202020204" pitchFamily="34" charset="0"/>
              <a:buChar char="•"/>
            </a:pPr>
            <a:r>
              <a:rPr lang="en-IN" sz="1600" dirty="0"/>
              <a:t>F&amp;F </a:t>
            </a:r>
            <a:r>
              <a:rPr lang="en-IN" sz="1600" dirty="0" smtClean="0"/>
              <a:t>Clothing						</a:t>
            </a:r>
            <a:r>
              <a:rPr lang="en-IN" sz="1600" u="sng" dirty="0" smtClean="0">
                <a:hlinkClick r:id="rId2"/>
              </a:rPr>
              <a:t>https</a:t>
            </a:r>
            <a:r>
              <a:rPr lang="en-IN" sz="1600" u="sng" dirty="0">
                <a:hlinkClick r:id="rId2"/>
              </a:rPr>
              <a:t>://en.wikipedia.org/wiki/Tesco_Clubcard</a:t>
            </a:r>
            <a:endParaRPr lang="en-IN" sz="1600" dirty="0"/>
          </a:p>
          <a:p>
            <a:r>
              <a:rPr lang="en-IN" sz="1600" dirty="0"/>
              <a:t/>
            </a:r>
            <a:br>
              <a:rPr lang="en-IN" sz="1600" dirty="0"/>
            </a:br>
            <a:endParaRPr lang="en-IN" sz="1600" dirty="0"/>
          </a:p>
        </p:txBody>
      </p:sp>
    </p:spTree>
    <p:extLst>
      <p:ext uri="{BB962C8B-B14F-4D97-AF65-F5344CB8AC3E}">
        <p14:creationId xmlns:p14="http://schemas.microsoft.com/office/powerpoint/2010/main" val="28468874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IN" b="1" dirty="0"/>
              <a:t>SUCCESS OF LOYALTY </a:t>
            </a:r>
            <a:r>
              <a:rPr lang="en-IN" b="1" dirty="0" smtClean="0"/>
              <a:t>PROGRAM</a:t>
            </a:r>
            <a:endParaRPr lang="en-US" b="1" dirty="0"/>
          </a:p>
        </p:txBody>
      </p:sp>
      <p:sp>
        <p:nvSpPr>
          <p:cNvPr id="4" name="Content Placeholder 3"/>
          <p:cNvSpPr>
            <a:spLocks noGrp="1"/>
          </p:cNvSpPr>
          <p:nvPr>
            <p:ph idx="1"/>
          </p:nvPr>
        </p:nvSpPr>
        <p:spPr>
          <a:xfrm>
            <a:off x="838200" y="1220317"/>
            <a:ext cx="11353800" cy="5425182"/>
          </a:xfrm>
        </p:spPr>
        <p:txBody>
          <a:bodyPr>
            <a:normAutofit/>
          </a:bodyPr>
          <a:lstStyle/>
          <a:p>
            <a:pPr marL="342900" indent="-342900" fontAlgn="base">
              <a:buFont typeface="Arial" panose="020B0604020202020204" pitchFamily="34" charset="0"/>
              <a:buChar char="•"/>
            </a:pPr>
            <a:r>
              <a:rPr lang="en-IN" sz="1800" b="0" dirty="0"/>
              <a:t>Tesco was able to predict consumer trends and react to them using the data collected through </a:t>
            </a:r>
            <a:r>
              <a:rPr lang="en-IN" sz="1800" b="0" dirty="0" err="1"/>
              <a:t>clubcards</a:t>
            </a:r>
            <a:r>
              <a:rPr lang="en-IN" sz="1800" b="0" dirty="0"/>
              <a:t>.</a:t>
            </a:r>
          </a:p>
          <a:p>
            <a:pPr marL="342900" indent="-342900" fontAlgn="base">
              <a:buFont typeface="Arial" panose="020B0604020202020204" pitchFamily="34" charset="0"/>
              <a:buChar char="•"/>
            </a:pPr>
            <a:r>
              <a:rPr lang="en-IN" sz="1800" b="0" dirty="0"/>
              <a:t>With the launch of Tesco </a:t>
            </a:r>
            <a:r>
              <a:rPr lang="en-IN" sz="1800" b="0" dirty="0" err="1"/>
              <a:t>Clubcard</a:t>
            </a:r>
            <a:r>
              <a:rPr lang="en-IN" sz="1800" b="0" dirty="0"/>
              <a:t>, Tesco created a mutually profitable relationship with its 15 million customers. After the launch, weekly sales increased 30%. And Tesco's market share doubled from 16.5% to over 35% in the first 13 years of the program. </a:t>
            </a:r>
          </a:p>
          <a:p>
            <a:pPr marL="342900" indent="-342900" fontAlgn="base">
              <a:buFont typeface="Arial" panose="020B0604020202020204" pitchFamily="34" charset="0"/>
              <a:buChar char="•"/>
            </a:pPr>
            <a:r>
              <a:rPr lang="en-IN" sz="1800" b="0" dirty="0"/>
              <a:t>During that time Tesco.com became the world's biggest and most successful online food retailer.</a:t>
            </a:r>
          </a:p>
          <a:p>
            <a:pPr marL="342900" indent="-342900" fontAlgn="base">
              <a:buFont typeface="Arial" panose="020B0604020202020204" pitchFamily="34" charset="0"/>
              <a:buChar char="•"/>
            </a:pPr>
            <a:r>
              <a:rPr lang="en-IN" sz="1800" b="0" dirty="0"/>
              <a:t>According to Tesco CEO, Sir Terry Leahy, "We could not have created the dot.com business without data from the loyalty card"</a:t>
            </a:r>
          </a:p>
          <a:p>
            <a:pPr marL="342900" indent="-342900" fontAlgn="base">
              <a:buFont typeface="Arial" panose="020B0604020202020204" pitchFamily="34" charset="0"/>
              <a:buChar char="•"/>
            </a:pPr>
            <a:r>
              <a:rPr lang="en-IN" sz="1800" b="0" dirty="0"/>
              <a:t>The CRM email strategy resulted in about 3000 customers being re-activated. Loyalty retention was also on the rise with about 30% increase in customer loyalty.</a:t>
            </a:r>
          </a:p>
          <a:p>
            <a:r>
              <a:rPr lang="en-IN" sz="2000" b="0" dirty="0"/>
              <a:t/>
            </a:r>
            <a:br>
              <a:rPr lang="en-IN" sz="2000" b="0" dirty="0"/>
            </a:br>
            <a:r>
              <a:rPr lang="en-IN" sz="2000" b="0" dirty="0"/>
              <a:t/>
            </a:r>
            <a:br>
              <a:rPr lang="en-IN" sz="2000" b="0" dirty="0"/>
            </a:br>
            <a:r>
              <a:rPr lang="en-IN" sz="1800" b="0" dirty="0"/>
              <a:t>Tesco currently has 16.5 million active </a:t>
            </a:r>
            <a:r>
              <a:rPr lang="en-IN" sz="1800" b="0" dirty="0" err="1"/>
              <a:t>Clubcard</a:t>
            </a:r>
            <a:r>
              <a:rPr lang="en-IN" sz="1800" b="0" dirty="0"/>
              <a:t> users, and some of the </a:t>
            </a:r>
            <a:r>
              <a:rPr lang="en-IN" sz="1800" dirty="0"/>
              <a:t>customer feedbacks</a:t>
            </a:r>
            <a:r>
              <a:rPr lang="en-IN" sz="1800" b="0" dirty="0"/>
              <a:t> are-</a:t>
            </a:r>
            <a:endParaRPr lang="en-IN" sz="1800" b="0" dirty="0"/>
          </a:p>
          <a:p>
            <a:pPr marL="285750" indent="-285750" fontAlgn="base">
              <a:buFont typeface="Wingdings" panose="05000000000000000000" pitchFamily="2" charset="2"/>
              <a:buChar char="Ø"/>
            </a:pPr>
            <a:r>
              <a:rPr lang="en-IN" sz="1800" b="0" dirty="0"/>
              <a:t>One said: “Tesco </a:t>
            </a:r>
            <a:r>
              <a:rPr lang="en-IN" sz="1800" b="0" dirty="0" err="1"/>
              <a:t>Clubcard</a:t>
            </a:r>
            <a:r>
              <a:rPr lang="en-IN" sz="1800" b="0" dirty="0"/>
              <a:t> is great – I can treat my nieces to meals at Café Rouge at quarter price.”</a:t>
            </a:r>
          </a:p>
          <a:p>
            <a:pPr marL="285750" indent="-285750" fontAlgn="base">
              <a:buFont typeface="Wingdings" panose="05000000000000000000" pitchFamily="2" charset="2"/>
              <a:buChar char="Ø"/>
            </a:pPr>
            <a:r>
              <a:rPr lang="en-IN" sz="1800" b="0" dirty="0"/>
              <a:t>Another said: “Free cinema tickets at the moment, and did I mention the £10-£15 worth of vouchers I get sent every month</a:t>
            </a:r>
            <a:r>
              <a:rPr lang="en-IN" sz="1800" b="0" dirty="0" smtClean="0"/>
              <a:t>?”</a:t>
            </a:r>
            <a:endParaRPr lang="en-IN" sz="1800" b="0" dirty="0"/>
          </a:p>
        </p:txBody>
      </p:sp>
    </p:spTree>
    <p:extLst>
      <p:ext uri="{BB962C8B-B14F-4D97-AF65-F5344CB8AC3E}">
        <p14:creationId xmlns:p14="http://schemas.microsoft.com/office/powerpoint/2010/main" val="16297511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457199"/>
            <a:ext cx="3483864" cy="1878037"/>
          </a:xfrm>
        </p:spPr>
        <p:txBody>
          <a:bodyPr/>
          <a:lstStyle/>
          <a:p>
            <a:r>
              <a:rPr lang="en-IN" b="1" dirty="0" smtClean="0"/>
              <a:t>Other Major </a:t>
            </a:r>
            <a:r>
              <a:rPr lang="en-IN" b="1" dirty="0"/>
              <a:t>Marketing </a:t>
            </a:r>
            <a:r>
              <a:rPr lang="en-IN" b="1" dirty="0" smtClean="0"/>
              <a:t>Strategies</a:t>
            </a:r>
            <a:endParaRPr lang="en-US" dirty="0"/>
          </a:p>
        </p:txBody>
      </p:sp>
      <p:sp>
        <p:nvSpPr>
          <p:cNvPr id="13" name="Text Placeholder 12"/>
          <p:cNvSpPr>
            <a:spLocks noGrp="1"/>
          </p:cNvSpPr>
          <p:nvPr>
            <p:ph type="body" sz="half" idx="2"/>
          </p:nvPr>
        </p:nvSpPr>
        <p:spPr/>
        <p:txBody>
          <a:bodyPr>
            <a:normAutofit/>
          </a:bodyPr>
          <a:lstStyle/>
          <a:p>
            <a:pPr algn="just" fontAlgn="base"/>
            <a:r>
              <a:rPr lang="en-IN" sz="2400" dirty="0"/>
              <a:t>"Checkout 82," which was made in 1982, where a till would have a receipt coming out of it with the prices </a:t>
            </a:r>
            <a:r>
              <a:rPr lang="en-IN" sz="2400" dirty="0" smtClean="0"/>
              <a:t>on.</a:t>
            </a:r>
            <a:endParaRPr lang="en-IN"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6099" y="457199"/>
            <a:ext cx="3166085" cy="11466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455" y="2204695"/>
            <a:ext cx="4572000" cy="3429000"/>
          </a:xfrm>
          <a:prstGeom prst="rect">
            <a:avLst/>
          </a:prstGeom>
        </p:spPr>
      </p:pic>
    </p:spTree>
    <p:extLst>
      <p:ext uri="{BB962C8B-B14F-4D97-AF65-F5344CB8AC3E}">
        <p14:creationId xmlns:p14="http://schemas.microsoft.com/office/powerpoint/2010/main" val="5963460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IN" b="1" dirty="0" smtClean="0"/>
              <a:t>Other Major </a:t>
            </a:r>
            <a:r>
              <a:rPr lang="en-IN" b="1" dirty="0"/>
              <a:t>Marketing </a:t>
            </a:r>
            <a:r>
              <a:rPr lang="en-IN" b="1" dirty="0" smtClean="0"/>
              <a:t>Strategies</a:t>
            </a:r>
            <a:endParaRPr lang="en-US" b="1" dirty="0"/>
          </a:p>
        </p:txBody>
      </p:sp>
      <p:sp>
        <p:nvSpPr>
          <p:cNvPr id="4" name="Content Placeholder 3"/>
          <p:cNvSpPr>
            <a:spLocks noGrp="1"/>
          </p:cNvSpPr>
          <p:nvPr>
            <p:ph idx="1"/>
          </p:nvPr>
        </p:nvSpPr>
        <p:spPr>
          <a:xfrm>
            <a:off x="838200" y="1220318"/>
            <a:ext cx="10515600" cy="833566"/>
          </a:xfrm>
        </p:spPr>
        <p:txBody>
          <a:bodyPr>
            <a:normAutofit/>
          </a:bodyPr>
          <a:lstStyle/>
          <a:p>
            <a:pPr marL="285750" indent="-285750" fontAlgn="base">
              <a:buFont typeface="Arial" panose="020B0604020202020204" pitchFamily="34" charset="0"/>
              <a:buChar char="•"/>
            </a:pPr>
            <a:r>
              <a:rPr lang="en-IN" dirty="0"/>
              <a:t>Tesco magazine </a:t>
            </a:r>
            <a:r>
              <a:rPr lang="en-IN" b="0" dirty="0"/>
              <a:t>with a circulation of 1.9 million as of </a:t>
            </a:r>
            <a:r>
              <a:rPr lang="en-IN" b="0" dirty="0" smtClean="0"/>
              <a:t>2013 is </a:t>
            </a:r>
            <a:r>
              <a:rPr lang="en-IN" b="0" dirty="0" err="1"/>
              <a:t>Uks</a:t>
            </a:r>
            <a:r>
              <a:rPr lang="en-IN" b="0" dirty="0"/>
              <a:t> biggest food and lifestyle magazine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3884"/>
            <a:ext cx="12192000" cy="5365838"/>
          </a:xfrm>
          <a:prstGeom prst="rect">
            <a:avLst/>
          </a:prstGeom>
        </p:spPr>
      </p:pic>
    </p:spTree>
    <p:extLst>
      <p:ext uri="{BB962C8B-B14F-4D97-AF65-F5344CB8AC3E}">
        <p14:creationId xmlns:p14="http://schemas.microsoft.com/office/powerpoint/2010/main" val="4127614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IN" b="1" dirty="0" smtClean="0"/>
              <a:t>Other Major </a:t>
            </a:r>
            <a:r>
              <a:rPr lang="en-IN" b="1" dirty="0"/>
              <a:t>Marketing </a:t>
            </a:r>
            <a:r>
              <a:rPr lang="en-IN" b="1" dirty="0" smtClean="0"/>
              <a:t>Strategies</a:t>
            </a:r>
            <a:endParaRPr lang="en-US" b="1" dirty="0"/>
          </a:p>
        </p:txBody>
      </p:sp>
      <p:sp>
        <p:nvSpPr>
          <p:cNvPr id="4" name="Content Placeholder 3"/>
          <p:cNvSpPr>
            <a:spLocks noGrp="1"/>
          </p:cNvSpPr>
          <p:nvPr>
            <p:ph idx="1"/>
          </p:nvPr>
        </p:nvSpPr>
        <p:spPr>
          <a:xfrm>
            <a:off x="838200" y="1220318"/>
            <a:ext cx="10515600" cy="833566"/>
          </a:xfrm>
        </p:spPr>
        <p:txBody>
          <a:bodyPr>
            <a:normAutofit/>
          </a:bodyPr>
          <a:lstStyle/>
          <a:p>
            <a:pPr marL="285750" indent="-285750" fontAlgn="base">
              <a:buFont typeface="Arial" panose="020B0604020202020204" pitchFamily="34" charset="0"/>
              <a:buChar char="•"/>
            </a:pPr>
            <a:r>
              <a:rPr lang="en-IN" dirty="0"/>
              <a:t>Face-scanning technology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26" y="2053884"/>
            <a:ext cx="5905500" cy="3514725"/>
          </a:xfrm>
          <a:prstGeom prst="rect">
            <a:avLst/>
          </a:prstGeom>
        </p:spPr>
      </p:pic>
      <p:sp>
        <p:nvSpPr>
          <p:cNvPr id="7" name="TextBox 6"/>
          <p:cNvSpPr txBox="1"/>
          <p:nvPr/>
        </p:nvSpPr>
        <p:spPr>
          <a:xfrm>
            <a:off x="7173643" y="2053884"/>
            <a:ext cx="4671353" cy="3600986"/>
          </a:xfrm>
          <a:prstGeom prst="rect">
            <a:avLst/>
          </a:prstGeom>
          <a:noFill/>
        </p:spPr>
        <p:txBody>
          <a:bodyPr wrap="square" rtlCol="0">
            <a:spAutoFit/>
          </a:bodyPr>
          <a:lstStyle/>
          <a:p>
            <a:pPr marL="285750" indent="-285750">
              <a:buFont typeface="Arial" panose="020B0604020202020204" pitchFamily="34" charset="0"/>
              <a:buChar char="•"/>
            </a:pPr>
            <a:r>
              <a:rPr lang="en-IN" sz="1900" dirty="0"/>
              <a:t>Installed in 450 gas stations across the U.K. to target </a:t>
            </a:r>
            <a:r>
              <a:rPr lang="en-IN" sz="1900" dirty="0" smtClean="0"/>
              <a:t>customers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smtClean="0"/>
              <a:t>Determines </a:t>
            </a:r>
            <a:r>
              <a:rPr lang="en-IN" sz="1900" dirty="0"/>
              <a:t>your gender and approximate age while you wait in a line to </a:t>
            </a:r>
            <a:r>
              <a:rPr lang="en-IN" sz="1900" dirty="0" smtClean="0"/>
              <a:t>pay</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dirty="0" smtClean="0"/>
              <a:t>Show </a:t>
            </a:r>
            <a:r>
              <a:rPr lang="en-IN" sz="1900" dirty="0"/>
              <a:t>you more adverts when you might otherwise not be looking at </a:t>
            </a:r>
            <a:r>
              <a:rPr lang="en-IN" sz="1900" dirty="0" smtClean="0"/>
              <a:t>adverts</a:t>
            </a:r>
          </a:p>
          <a:p>
            <a:pPr marL="285750" indent="-285750">
              <a:buFont typeface="Arial" panose="020B0604020202020204" pitchFamily="34" charset="0"/>
              <a:buChar char="•"/>
            </a:pPr>
            <a:endParaRPr lang="en-IN" sz="1900" dirty="0"/>
          </a:p>
          <a:p>
            <a:pPr marL="285750" indent="-285750">
              <a:buFont typeface="Arial" panose="020B0604020202020204" pitchFamily="34" charset="0"/>
              <a:buChar char="•"/>
            </a:pPr>
            <a:r>
              <a:rPr lang="en-IN" sz="1900" dirty="0" smtClean="0"/>
              <a:t>Displays </a:t>
            </a:r>
            <a:r>
              <a:rPr lang="en-IN" sz="1900" dirty="0"/>
              <a:t>relevant </a:t>
            </a:r>
            <a:r>
              <a:rPr lang="en-IN" sz="1900" dirty="0" smtClean="0"/>
              <a:t>customized </a:t>
            </a:r>
            <a:r>
              <a:rPr lang="en-IN" sz="1900" dirty="0"/>
              <a:t>adverts</a:t>
            </a:r>
          </a:p>
        </p:txBody>
      </p:sp>
      <p:sp>
        <p:nvSpPr>
          <p:cNvPr id="8" name="TextBox 7"/>
          <p:cNvSpPr txBox="1"/>
          <p:nvPr/>
        </p:nvSpPr>
        <p:spPr>
          <a:xfrm>
            <a:off x="4573390" y="5934438"/>
            <a:ext cx="7271606" cy="1107996"/>
          </a:xfrm>
          <a:prstGeom prst="rect">
            <a:avLst/>
          </a:prstGeom>
          <a:noFill/>
        </p:spPr>
        <p:txBody>
          <a:bodyPr wrap="none" rtlCol="0">
            <a:spAutoFit/>
          </a:bodyPr>
          <a:lstStyle/>
          <a:p>
            <a:pPr algn="r"/>
            <a:r>
              <a:rPr lang="en-IN" sz="1100" u="sng" dirty="0">
                <a:solidFill>
                  <a:srgbClr val="00B0F0"/>
                </a:solidFill>
                <a:hlinkClick r:id="rId3"/>
              </a:rPr>
              <a:t>https://en.wikipedia.org/wiki/Tesco</a:t>
            </a:r>
            <a:endParaRPr lang="en-IN" sz="1100" dirty="0">
              <a:solidFill>
                <a:srgbClr val="00B0F0"/>
              </a:solidFill>
            </a:endParaRPr>
          </a:p>
          <a:p>
            <a:pPr algn="r"/>
            <a:r>
              <a:rPr lang="en-IN" sz="1100" u="sng" dirty="0" smtClean="0">
                <a:solidFill>
                  <a:srgbClr val="00B0F0"/>
                </a:solidFill>
                <a:hlinkClick r:id="rId4"/>
              </a:rPr>
              <a:t>http</a:t>
            </a:r>
            <a:r>
              <a:rPr lang="en-IN" sz="1100" u="sng" dirty="0">
                <a:solidFill>
                  <a:srgbClr val="00B0F0"/>
                </a:solidFill>
                <a:hlinkClick r:id="rId4"/>
              </a:rPr>
              <a:t>://www.businessinsider.in/A-British-Gas-Station-Chain-Is-Installing-Creepy-Face-Scanning-Cameras-To-Track-</a:t>
            </a:r>
            <a:endParaRPr lang="en-IN" sz="1100" dirty="0">
              <a:solidFill>
                <a:srgbClr val="00B0F0"/>
              </a:solidFill>
            </a:endParaRPr>
          </a:p>
          <a:p>
            <a:pPr algn="r"/>
            <a:r>
              <a:rPr lang="en-IN" sz="1100" u="sng" dirty="0" smtClean="0">
                <a:solidFill>
                  <a:srgbClr val="00B0F0"/>
                </a:solidFill>
              </a:rPr>
              <a:t>Consumers/</a:t>
            </a:r>
            <a:r>
              <a:rPr lang="en-IN" sz="1100" u="sng" dirty="0" err="1" smtClean="0">
                <a:solidFill>
                  <a:srgbClr val="00B0F0"/>
                </a:solidFill>
              </a:rPr>
              <a:t>articleshow</a:t>
            </a:r>
            <a:r>
              <a:rPr lang="en-IN" sz="1100" u="sng" dirty="0" smtClean="0">
                <a:solidFill>
                  <a:srgbClr val="00B0F0"/>
                </a:solidFill>
              </a:rPr>
              <a:t>/25275676.cms</a:t>
            </a:r>
            <a:endParaRPr lang="en-IN" sz="1100" dirty="0">
              <a:solidFill>
                <a:srgbClr val="00B0F0"/>
              </a:solidFill>
            </a:endParaRPr>
          </a:p>
          <a:p>
            <a:pPr algn="r"/>
            <a:r>
              <a:rPr lang="en-IN" sz="1100" u="sng" dirty="0" smtClean="0">
                <a:solidFill>
                  <a:srgbClr val="00B0F0"/>
                </a:solidFill>
              </a:rPr>
              <a:t>http</a:t>
            </a:r>
            <a:r>
              <a:rPr lang="en-IN" sz="1100" u="sng" dirty="0">
                <a:solidFill>
                  <a:srgbClr val="00B0F0"/>
                </a:solidFill>
              </a:rPr>
              <a:t>://</a:t>
            </a:r>
            <a:r>
              <a:rPr lang="en-IN" sz="1100" u="sng" dirty="0" smtClean="0">
                <a:solidFill>
                  <a:srgbClr val="00B0F0"/>
                </a:solidFill>
              </a:rPr>
              <a:t>www.theguardian.com/technology/2013/nov/04/tescos-face-scanning-system-the-key-questions-answered</a:t>
            </a:r>
            <a:endParaRPr lang="en-IN" sz="1100" dirty="0">
              <a:solidFill>
                <a:srgbClr val="00B0F0"/>
              </a:solidFill>
            </a:endParaRPr>
          </a:p>
          <a:p>
            <a:pPr algn="r"/>
            <a:r>
              <a:rPr lang="en-IN" sz="1100" dirty="0">
                <a:solidFill>
                  <a:srgbClr val="00B0F0"/>
                </a:solidFill>
              </a:rPr>
              <a:t/>
            </a:r>
            <a:br>
              <a:rPr lang="en-IN" sz="1100" dirty="0">
                <a:solidFill>
                  <a:srgbClr val="00B0F0"/>
                </a:solidFill>
              </a:rPr>
            </a:br>
            <a:endParaRPr lang="en-IN" sz="1100" dirty="0">
              <a:solidFill>
                <a:srgbClr val="00B0F0"/>
              </a:solidFill>
            </a:endParaRPr>
          </a:p>
        </p:txBody>
      </p:sp>
    </p:spTree>
    <p:extLst>
      <p:ext uri="{BB962C8B-B14F-4D97-AF65-F5344CB8AC3E}">
        <p14:creationId xmlns:p14="http://schemas.microsoft.com/office/powerpoint/2010/main" val="37868661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457199"/>
            <a:ext cx="3483864" cy="1878037"/>
          </a:xfrm>
        </p:spPr>
        <p:txBody>
          <a:bodyPr/>
          <a:lstStyle/>
          <a:p>
            <a:r>
              <a:rPr lang="en-IN" b="1" dirty="0" smtClean="0"/>
              <a:t>Other Major </a:t>
            </a:r>
            <a:r>
              <a:rPr lang="en-IN" b="1" dirty="0"/>
              <a:t>Marketing </a:t>
            </a:r>
            <a:r>
              <a:rPr lang="en-IN" b="1" dirty="0" smtClean="0"/>
              <a:t>Strategies</a:t>
            </a:r>
            <a:endParaRPr lang="en-US" dirty="0"/>
          </a:p>
        </p:txBody>
      </p:sp>
      <p:sp>
        <p:nvSpPr>
          <p:cNvPr id="13" name="Text Placeholder 12"/>
          <p:cNvSpPr>
            <a:spLocks noGrp="1"/>
          </p:cNvSpPr>
          <p:nvPr>
            <p:ph type="body" sz="half" idx="2"/>
          </p:nvPr>
        </p:nvSpPr>
        <p:spPr>
          <a:xfrm>
            <a:off x="411480" y="2514183"/>
            <a:ext cx="3703320" cy="4210173"/>
          </a:xfrm>
        </p:spPr>
        <p:txBody>
          <a:bodyPr>
            <a:normAutofit/>
          </a:bodyPr>
          <a:lstStyle/>
          <a:p>
            <a:pPr fontAlgn="base"/>
            <a:r>
              <a:rPr lang="en-IN" sz="3200" b="1" dirty="0"/>
              <a:t>Tesco venture </a:t>
            </a:r>
            <a:r>
              <a:rPr lang="en-IN" sz="3200" b="1" dirty="0" smtClean="0"/>
              <a:t>brands</a:t>
            </a:r>
          </a:p>
          <a:p>
            <a:pPr marL="285750" indent="-285750">
              <a:buFont typeface="Arial" panose="020B0604020202020204" pitchFamily="34" charset="0"/>
              <a:buChar char="•"/>
            </a:pPr>
            <a:r>
              <a:rPr lang="en-IN" sz="2000" dirty="0"/>
              <a:t>Tesco venture brands are an advanced form of private label brands launched by Tesco in </a:t>
            </a:r>
            <a:r>
              <a:rPr lang="en-IN" sz="2000" dirty="0" smtClean="0"/>
              <a:t>2011</a:t>
            </a:r>
            <a:endParaRPr lang="en-IN" sz="2000" dirty="0"/>
          </a:p>
          <a:p>
            <a:pPr marL="285750" indent="-285750">
              <a:buFont typeface="Arial" panose="020B0604020202020204" pitchFamily="34" charset="0"/>
              <a:buChar char="•"/>
            </a:pPr>
            <a:r>
              <a:rPr lang="en-IN" sz="2000" dirty="0" smtClean="0"/>
              <a:t>Private-label </a:t>
            </a:r>
            <a:r>
              <a:rPr lang="en-IN" sz="2000" dirty="0"/>
              <a:t>products or services are typically those manufactured or provided by one company for offer under another company's brand</a:t>
            </a:r>
            <a:endParaRPr lang="en-IN" sz="2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8521" y="1128052"/>
            <a:ext cx="4029368" cy="4411717"/>
          </a:xfrm>
          <a:prstGeom prst="rect">
            <a:avLst/>
          </a:prstGeom>
        </p:spPr>
      </p:pic>
    </p:spTree>
    <p:extLst>
      <p:ext uri="{BB962C8B-B14F-4D97-AF65-F5344CB8AC3E}">
        <p14:creationId xmlns:p14="http://schemas.microsoft.com/office/powerpoint/2010/main" val="9071150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IN" b="1" dirty="0"/>
              <a:t>Company </a:t>
            </a:r>
            <a:r>
              <a:rPr lang="en-IN" b="1" dirty="0" smtClean="0"/>
              <a:t>Profile</a:t>
            </a:r>
            <a:endParaRPr lang="en-US" dirty="0"/>
          </a:p>
        </p:txBody>
      </p:sp>
      <p:sp>
        <p:nvSpPr>
          <p:cNvPr id="4" name="Content Placeholder 3"/>
          <p:cNvSpPr>
            <a:spLocks noGrp="1"/>
          </p:cNvSpPr>
          <p:nvPr>
            <p:ph idx="1"/>
          </p:nvPr>
        </p:nvSpPr>
        <p:spPr>
          <a:xfrm>
            <a:off x="838200" y="1220317"/>
            <a:ext cx="10515600" cy="5051693"/>
          </a:xfrm>
        </p:spPr>
        <p:txBody>
          <a:bodyPr>
            <a:normAutofit fontScale="92500" lnSpcReduction="10000"/>
          </a:bodyPr>
          <a:lstStyle/>
          <a:p>
            <a:r>
              <a:rPr lang="en-IN" sz="2000" b="0" dirty="0">
                <a:solidFill>
                  <a:schemeClr val="tx1"/>
                </a:solidFill>
              </a:rPr>
              <a:t>Tesco PLC is a British </a:t>
            </a:r>
            <a:r>
              <a:rPr lang="en-IN" sz="2000" b="0" dirty="0" smtClean="0">
                <a:solidFill>
                  <a:schemeClr val="tx1"/>
                </a:solidFill>
              </a:rPr>
              <a:t>multinational grocery </a:t>
            </a:r>
            <a:r>
              <a:rPr lang="en-IN" sz="2000" b="0" dirty="0">
                <a:solidFill>
                  <a:schemeClr val="tx1"/>
                </a:solidFill>
              </a:rPr>
              <a:t>and general merchandise retailer headquartered </a:t>
            </a:r>
            <a:r>
              <a:rPr lang="en-IN" sz="2000" b="0" dirty="0" smtClean="0">
                <a:solidFill>
                  <a:schemeClr val="tx1"/>
                </a:solidFill>
              </a:rPr>
              <a:t>in </a:t>
            </a:r>
            <a:r>
              <a:rPr lang="en-IN" sz="2000" b="0" dirty="0" err="1" smtClean="0">
                <a:solidFill>
                  <a:schemeClr val="tx1"/>
                </a:solidFill>
              </a:rPr>
              <a:t>Cheshunt,Hertfordshire</a:t>
            </a:r>
            <a:r>
              <a:rPr lang="en-IN" sz="2000" b="0" dirty="0" smtClean="0">
                <a:solidFill>
                  <a:schemeClr val="tx1"/>
                </a:solidFill>
              </a:rPr>
              <a:t>, </a:t>
            </a:r>
            <a:r>
              <a:rPr lang="en-IN" sz="2000" b="0" dirty="0">
                <a:solidFill>
                  <a:schemeClr val="tx1"/>
                </a:solidFill>
              </a:rPr>
              <a:t>England, United Kingdom</a:t>
            </a:r>
            <a:r>
              <a:rPr lang="en-IN" sz="2000" b="0" dirty="0" smtClean="0"/>
              <a:t>.</a:t>
            </a:r>
          </a:p>
          <a:p>
            <a:endParaRPr lang="en-IN" sz="2000" b="0" dirty="0"/>
          </a:p>
          <a:p>
            <a:pPr marL="342900" indent="-342900">
              <a:buFont typeface="Arial" panose="020B0604020202020204" pitchFamily="34" charset="0"/>
              <a:buChar char="•"/>
            </a:pPr>
            <a:r>
              <a:rPr lang="en-IN" sz="1800" b="0" dirty="0" smtClean="0"/>
              <a:t>3rd </a:t>
            </a:r>
            <a:r>
              <a:rPr lang="en-IN" sz="1800" b="0" dirty="0"/>
              <a:t>largest retailer in the world measured by </a:t>
            </a:r>
            <a:r>
              <a:rPr lang="en-IN" sz="1800" b="0" dirty="0" smtClean="0"/>
              <a:t>profits</a:t>
            </a:r>
          </a:p>
          <a:p>
            <a:pPr marL="342900" indent="-342900">
              <a:buFont typeface="Arial" panose="020B0604020202020204" pitchFamily="34" charset="0"/>
              <a:buChar char="•"/>
            </a:pPr>
            <a:endParaRPr lang="en-IN" sz="1800" b="0" dirty="0"/>
          </a:p>
          <a:p>
            <a:pPr marL="342900" indent="-342900">
              <a:buFont typeface="Arial" panose="020B0604020202020204" pitchFamily="34" charset="0"/>
              <a:buChar char="•"/>
            </a:pPr>
            <a:r>
              <a:rPr lang="en-IN" sz="1800" b="0" dirty="0"/>
              <a:t>2nd largest retailer in the world measured by revenues</a:t>
            </a:r>
            <a:r>
              <a:rPr lang="en-IN" sz="1800" b="0" dirty="0" smtClean="0"/>
              <a:t>.</a:t>
            </a:r>
          </a:p>
          <a:p>
            <a:pPr marL="342900" indent="-342900">
              <a:buFont typeface="Arial" panose="020B0604020202020204" pitchFamily="34" charset="0"/>
              <a:buChar char="•"/>
            </a:pPr>
            <a:endParaRPr lang="en-IN" sz="1800" b="0" dirty="0"/>
          </a:p>
          <a:p>
            <a:pPr marL="342900" indent="-342900">
              <a:buFont typeface="Arial" panose="020B0604020202020204" pitchFamily="34" charset="0"/>
              <a:buChar char="•"/>
            </a:pPr>
            <a:r>
              <a:rPr lang="en-IN" sz="1800" b="0" dirty="0"/>
              <a:t>Has stores in 12 countries across Asia and Europe and is the grocery market leader in the UK, Ireland, </a:t>
            </a:r>
            <a:r>
              <a:rPr lang="en-IN" sz="1800" b="0" dirty="0" smtClean="0"/>
              <a:t>Hungary</a:t>
            </a:r>
            <a:r>
              <a:rPr lang="en-IN" sz="1800" b="0" dirty="0"/>
              <a:t>, Malaysia, and Thailand. </a:t>
            </a:r>
            <a:endParaRPr lang="en-IN" sz="1800" b="0" dirty="0" smtClean="0"/>
          </a:p>
          <a:p>
            <a:pPr marL="342900" indent="-342900">
              <a:buFont typeface="Arial" panose="020B0604020202020204" pitchFamily="34" charset="0"/>
              <a:buChar char="•"/>
            </a:pPr>
            <a:endParaRPr lang="en-IN" sz="1800" b="0" dirty="0"/>
          </a:p>
          <a:p>
            <a:pPr marL="342900" indent="-342900">
              <a:buFont typeface="Arial" panose="020B0604020202020204" pitchFamily="34" charset="0"/>
              <a:buChar char="•"/>
            </a:pPr>
            <a:r>
              <a:rPr lang="en-IN" sz="1800" b="0" dirty="0"/>
              <a:t>Listed on the London Stock Exchange</a:t>
            </a:r>
            <a:r>
              <a:rPr lang="en-IN" sz="1800" b="0" dirty="0" smtClean="0"/>
              <a:t>.</a:t>
            </a:r>
          </a:p>
          <a:p>
            <a:pPr marL="342900" indent="-342900">
              <a:buFont typeface="Arial" panose="020B0604020202020204" pitchFamily="34" charset="0"/>
              <a:buChar char="•"/>
            </a:pPr>
            <a:endParaRPr lang="en-IN" sz="1800" b="0" dirty="0"/>
          </a:p>
          <a:p>
            <a:pPr marL="342900" indent="-342900">
              <a:buFont typeface="Arial" panose="020B0604020202020204" pitchFamily="34" charset="0"/>
              <a:buChar char="•"/>
            </a:pPr>
            <a:r>
              <a:rPr lang="en-IN" sz="1800" b="0" dirty="0"/>
              <a:t>Market capitalization of approximately £18.1 </a:t>
            </a:r>
            <a:r>
              <a:rPr lang="en-IN" sz="1800" b="0" dirty="0" smtClean="0"/>
              <a:t>billion</a:t>
            </a:r>
          </a:p>
          <a:p>
            <a:pPr marL="342900" indent="-342900">
              <a:buFont typeface="Arial" panose="020B0604020202020204" pitchFamily="34" charset="0"/>
              <a:buChar char="•"/>
            </a:pPr>
            <a:endParaRPr lang="en-IN" sz="1800" b="0" dirty="0"/>
          </a:p>
          <a:p>
            <a:pPr marL="342900" indent="-342900">
              <a:buFont typeface="Arial" panose="020B0604020202020204" pitchFamily="34" charset="0"/>
              <a:buChar char="•"/>
            </a:pPr>
            <a:r>
              <a:rPr lang="en-IN" sz="1800" b="0" dirty="0"/>
              <a:t>28th-largest of any company with a primary listing on the London Stock </a:t>
            </a:r>
            <a:r>
              <a:rPr lang="en-IN" sz="1800" b="0" dirty="0" smtClean="0"/>
              <a:t>Exchange</a:t>
            </a:r>
            <a:endParaRPr lang="en-IN" sz="1800" b="0" dirty="0"/>
          </a:p>
        </p:txBody>
      </p:sp>
      <p:sp>
        <p:nvSpPr>
          <p:cNvPr id="3" name="TextBox 2"/>
          <p:cNvSpPr txBox="1"/>
          <p:nvPr/>
        </p:nvSpPr>
        <p:spPr>
          <a:xfrm>
            <a:off x="9494893" y="6026110"/>
            <a:ext cx="1858907" cy="461665"/>
          </a:xfrm>
          <a:prstGeom prst="rect">
            <a:avLst/>
          </a:prstGeom>
          <a:noFill/>
        </p:spPr>
        <p:txBody>
          <a:bodyPr wrap="none" rtlCol="0">
            <a:spAutoFit/>
          </a:bodyPr>
          <a:lstStyle/>
          <a:p>
            <a:r>
              <a:rPr lang="en-IN" sz="1200" u="sng" dirty="0">
                <a:hlinkClick r:id="rId2"/>
              </a:rPr>
              <a:t>http://www.tescoplc.com</a:t>
            </a:r>
            <a:endParaRPr lang="en-IN" sz="1200" dirty="0"/>
          </a:p>
          <a:p>
            <a:endParaRPr lang="en-IN" sz="1200" dirty="0"/>
          </a:p>
        </p:txBody>
      </p:sp>
    </p:spTree>
    <p:extLst>
      <p:ext uri="{BB962C8B-B14F-4D97-AF65-F5344CB8AC3E}">
        <p14:creationId xmlns:p14="http://schemas.microsoft.com/office/powerpoint/2010/main" val="518365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IN" b="1" dirty="0" smtClean="0"/>
              <a:t>Other Major </a:t>
            </a:r>
            <a:r>
              <a:rPr lang="en-IN" b="1" dirty="0"/>
              <a:t>Marketing </a:t>
            </a:r>
            <a:r>
              <a:rPr lang="en-IN" b="1" dirty="0" smtClean="0"/>
              <a:t>Strategies</a:t>
            </a:r>
            <a:endParaRPr lang="en-US" b="1" dirty="0"/>
          </a:p>
        </p:txBody>
      </p:sp>
      <p:sp>
        <p:nvSpPr>
          <p:cNvPr id="4" name="Content Placeholder 3"/>
          <p:cNvSpPr>
            <a:spLocks noGrp="1"/>
          </p:cNvSpPr>
          <p:nvPr>
            <p:ph idx="1"/>
          </p:nvPr>
        </p:nvSpPr>
        <p:spPr>
          <a:xfrm>
            <a:off x="838200" y="1220318"/>
            <a:ext cx="10515600" cy="833566"/>
          </a:xfrm>
        </p:spPr>
        <p:txBody>
          <a:bodyPr>
            <a:normAutofit/>
          </a:bodyPr>
          <a:lstStyle/>
          <a:p>
            <a:pPr marL="342900" indent="-342900" fontAlgn="base">
              <a:buFont typeface="Arial" panose="020B0604020202020204" pitchFamily="34" charset="0"/>
              <a:buChar char="•"/>
            </a:pPr>
            <a:r>
              <a:rPr lang="en-IN" dirty="0"/>
              <a:t>Tesco venture brands</a:t>
            </a:r>
          </a:p>
        </p:txBody>
      </p:sp>
      <p:sp>
        <p:nvSpPr>
          <p:cNvPr id="7" name="TextBox 6"/>
          <p:cNvSpPr txBox="1"/>
          <p:nvPr/>
        </p:nvSpPr>
        <p:spPr>
          <a:xfrm>
            <a:off x="838200" y="1828801"/>
            <a:ext cx="6012766" cy="4078039"/>
          </a:xfrm>
          <a:prstGeom prst="rect">
            <a:avLst/>
          </a:prstGeom>
          <a:noFill/>
        </p:spPr>
        <p:txBody>
          <a:bodyPr wrap="square" rtlCol="0">
            <a:spAutoFit/>
          </a:bodyPr>
          <a:lstStyle/>
          <a:p>
            <a:pPr marL="342900" indent="-342900">
              <a:buFont typeface="Wingdings" panose="05000000000000000000" pitchFamily="2" charset="2"/>
              <a:buChar char="Ø"/>
            </a:pPr>
            <a:r>
              <a:rPr lang="en-IN" sz="2000" dirty="0" smtClean="0"/>
              <a:t>They </a:t>
            </a:r>
            <a:r>
              <a:rPr lang="en-IN" sz="2000" dirty="0"/>
              <a:t>entirely</a:t>
            </a:r>
            <a:r>
              <a:rPr lang="en-IN" sz="2000" dirty="0" smtClean="0"/>
              <a:t> disconnect </a:t>
            </a:r>
            <a:r>
              <a:rPr lang="en-IN" sz="2000" dirty="0"/>
              <a:t>the store name (Tesco) </a:t>
            </a:r>
            <a:r>
              <a:rPr lang="en-IN" sz="2000" dirty="0" smtClean="0"/>
              <a:t>from </a:t>
            </a:r>
            <a:r>
              <a:rPr lang="en-IN" sz="2000" dirty="0"/>
              <a:t>the </a:t>
            </a:r>
            <a:r>
              <a:rPr lang="en-IN" sz="2000" dirty="0" smtClean="0"/>
              <a:t>product</a:t>
            </a:r>
          </a:p>
          <a:p>
            <a:pPr marL="342900" indent="-342900">
              <a:buFont typeface="Wingdings" panose="05000000000000000000" pitchFamily="2" charset="2"/>
              <a:buChar char="Ø"/>
            </a:pPr>
            <a:endParaRPr lang="en-IN" sz="2000" dirty="0" smtClean="0"/>
          </a:p>
          <a:p>
            <a:pPr marL="342900" indent="-342900">
              <a:buFont typeface="Wingdings" panose="05000000000000000000" pitchFamily="2" charset="2"/>
              <a:buChar char="Ø"/>
            </a:pPr>
            <a:r>
              <a:rPr lang="en-IN" sz="2000" dirty="0" smtClean="0"/>
              <a:t>Most </a:t>
            </a:r>
            <a:r>
              <a:rPr lang="en-IN" sz="2000" dirty="0"/>
              <a:t>of the brands are positioned as "premium goods" competing with existing premium branded </a:t>
            </a:r>
            <a:r>
              <a:rPr lang="en-IN" sz="2000" dirty="0" smtClean="0"/>
              <a:t>goods</a:t>
            </a:r>
            <a:endParaRPr lang="en-IN" sz="2000" dirty="0"/>
          </a:p>
          <a:p>
            <a:pPr marL="342900" indent="-342900">
              <a:buFont typeface="Wingdings" panose="05000000000000000000" pitchFamily="2" charset="2"/>
              <a:buChar char="Ø"/>
            </a:pPr>
            <a:endParaRPr lang="en-IN" sz="2000" dirty="0" smtClean="0"/>
          </a:p>
          <a:p>
            <a:pPr marL="342900" indent="-342900">
              <a:buFont typeface="Wingdings" panose="05000000000000000000" pitchFamily="2" charset="2"/>
              <a:buChar char="Ø"/>
            </a:pPr>
            <a:r>
              <a:rPr lang="en-IN" sz="2000" dirty="0"/>
              <a:t>By creating a brand that is independent to the retailer, in terms of brand, can become a tool to target specific customer groups that do not </a:t>
            </a:r>
            <a:r>
              <a:rPr lang="en-IN" sz="2000" dirty="0" err="1"/>
              <a:t>favor</a:t>
            </a:r>
            <a:r>
              <a:rPr lang="en-IN" sz="2000" dirty="0"/>
              <a:t> the Tesco brand</a:t>
            </a:r>
            <a:endParaRPr lang="en-IN" sz="2000" dirty="0"/>
          </a:p>
          <a:p>
            <a:r>
              <a:rPr lang="en-IN" sz="2000" dirty="0"/>
              <a:t/>
            </a:r>
            <a:br>
              <a:rPr lang="en-IN" sz="2000" dirty="0"/>
            </a:br>
            <a:endParaRPr lang="en-IN" sz="1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940" y="1004552"/>
            <a:ext cx="4495800" cy="295275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135" y="3815711"/>
            <a:ext cx="2463605" cy="176567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2942" y="3798134"/>
            <a:ext cx="1257216" cy="1783247"/>
          </a:xfrm>
          <a:prstGeom prst="rect">
            <a:avLst/>
          </a:prstGeom>
        </p:spPr>
      </p:pic>
      <p:sp>
        <p:nvSpPr>
          <p:cNvPr id="12" name="TextBox 11"/>
          <p:cNvSpPr txBox="1"/>
          <p:nvPr/>
        </p:nvSpPr>
        <p:spPr>
          <a:xfrm>
            <a:off x="8011550" y="5906840"/>
            <a:ext cx="4304714" cy="276999"/>
          </a:xfrm>
          <a:prstGeom prst="rect">
            <a:avLst/>
          </a:prstGeom>
          <a:noFill/>
        </p:spPr>
        <p:txBody>
          <a:bodyPr wrap="square" rtlCol="0">
            <a:spAutoFit/>
          </a:bodyPr>
          <a:lstStyle/>
          <a:p>
            <a:r>
              <a:rPr lang="en-IN" sz="1200" u="sng" dirty="0">
                <a:solidFill>
                  <a:srgbClr val="00B0F0"/>
                </a:solidFill>
              </a:rPr>
              <a:t>https://en.wikipedia.org/wiki/Tesco_Venture_Brands</a:t>
            </a:r>
            <a:endParaRPr lang="en-IN" sz="1200" dirty="0">
              <a:solidFill>
                <a:srgbClr val="00B0F0"/>
              </a:solidFill>
            </a:endParaRPr>
          </a:p>
        </p:txBody>
      </p:sp>
    </p:spTree>
    <p:extLst>
      <p:ext uri="{BB962C8B-B14F-4D97-AF65-F5344CB8AC3E}">
        <p14:creationId xmlns:p14="http://schemas.microsoft.com/office/powerpoint/2010/main" val="17864989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IN" b="1" dirty="0" smtClean="0"/>
              <a:t>Recommendations</a:t>
            </a:r>
            <a:endParaRPr lang="en-US" b="1" dirty="0"/>
          </a:p>
        </p:txBody>
      </p:sp>
      <p:sp>
        <p:nvSpPr>
          <p:cNvPr id="4" name="Content Placeholder 3"/>
          <p:cNvSpPr>
            <a:spLocks noGrp="1"/>
          </p:cNvSpPr>
          <p:nvPr>
            <p:ph idx="1"/>
          </p:nvPr>
        </p:nvSpPr>
        <p:spPr>
          <a:xfrm>
            <a:off x="838200" y="1220318"/>
            <a:ext cx="10515600" cy="4686522"/>
          </a:xfrm>
        </p:spPr>
        <p:txBody>
          <a:bodyPr>
            <a:normAutofit/>
          </a:bodyPr>
          <a:lstStyle/>
          <a:p>
            <a:pPr marL="342900" indent="-342900" fontAlgn="base">
              <a:buFont typeface="Arial" panose="020B0604020202020204" pitchFamily="34" charset="0"/>
              <a:buChar char="•"/>
            </a:pPr>
            <a:r>
              <a:rPr lang="en-IN" sz="2000" b="0" dirty="0"/>
              <a:t>Tesco sales have been falling in the UK consistently for the past two years, with internet shopping becoming increasingly influential and more families turning to Aldi and </a:t>
            </a:r>
            <a:r>
              <a:rPr lang="en-IN" sz="2000" b="0" dirty="0" err="1"/>
              <a:t>Lidl</a:t>
            </a:r>
            <a:r>
              <a:rPr lang="en-IN" sz="2000" b="0" dirty="0"/>
              <a:t>, the two German chains</a:t>
            </a:r>
            <a:r>
              <a:rPr lang="en-IN" sz="2000" b="0" dirty="0" smtClean="0"/>
              <a:t>. With </a:t>
            </a:r>
            <a:r>
              <a:rPr lang="en-IN" sz="2000" b="0" dirty="0"/>
              <a:t>Tesco losing market share, it could be time for the supermarket to be radical again. It could be time to start online </a:t>
            </a:r>
            <a:r>
              <a:rPr lang="en-IN" sz="2000" b="0" dirty="0" err="1"/>
              <a:t>clubcard</a:t>
            </a:r>
            <a:r>
              <a:rPr lang="en-IN" sz="2000" b="0" dirty="0" smtClean="0"/>
              <a:t>.</a:t>
            </a:r>
          </a:p>
          <a:p>
            <a:pPr marL="342900" indent="-342900" fontAlgn="base">
              <a:buFont typeface="Arial" panose="020B0604020202020204" pitchFamily="34" charset="0"/>
              <a:buChar char="•"/>
            </a:pPr>
            <a:endParaRPr lang="en-IN" sz="2000" b="0" dirty="0"/>
          </a:p>
          <a:p>
            <a:pPr marL="342900" indent="-342900" fontAlgn="base">
              <a:buFont typeface="Arial" panose="020B0604020202020204" pitchFamily="34" charset="0"/>
              <a:buChar char="•"/>
            </a:pPr>
            <a:r>
              <a:rPr lang="en-IN" sz="2000" b="0" dirty="0"/>
              <a:t>Obsessed with the US- TESCO could have realised earlier to exit the US and probably could have ended up making less profits.</a:t>
            </a:r>
          </a:p>
          <a:p>
            <a:pPr marL="342900" indent="-342900" fontAlgn="base">
              <a:buFont typeface="Arial" panose="020B0604020202020204" pitchFamily="34" charset="0"/>
              <a:buChar char="•"/>
            </a:pPr>
            <a:r>
              <a:rPr lang="en-IN" sz="2000" b="0" dirty="0"/>
              <a:t/>
            </a:r>
            <a:br>
              <a:rPr lang="en-IN" sz="2000" b="0" dirty="0"/>
            </a:br>
            <a:r>
              <a:rPr lang="en-IN" sz="2000" b="0" dirty="0"/>
              <a:t>TESCO did not try to adapt itself according to the country and focussed too much on their once publicized “TESCO way”. Better adaptability to different regions could have helped them survive.</a:t>
            </a:r>
          </a:p>
          <a:p>
            <a:pPr marL="342900" indent="-342900" fontAlgn="base">
              <a:buFont typeface="Arial" panose="020B0604020202020204" pitchFamily="34" charset="0"/>
              <a:buChar char="•"/>
            </a:pPr>
            <a:r>
              <a:rPr lang="en-IN" sz="2000" b="0" dirty="0"/>
              <a:t/>
            </a:r>
            <a:br>
              <a:rPr lang="en-IN" sz="2000" b="0" dirty="0"/>
            </a:br>
            <a:r>
              <a:rPr lang="en-IN" sz="2000" b="0" dirty="0"/>
              <a:t>Lack of competitiveness to stay at the top after reaching their peak in terms of market share in 2009-10. </a:t>
            </a:r>
          </a:p>
        </p:txBody>
      </p:sp>
      <p:sp>
        <p:nvSpPr>
          <p:cNvPr id="12" name="TextBox 11"/>
          <p:cNvSpPr txBox="1"/>
          <p:nvPr/>
        </p:nvSpPr>
        <p:spPr>
          <a:xfrm>
            <a:off x="8011550" y="5906840"/>
            <a:ext cx="4304714" cy="646331"/>
          </a:xfrm>
          <a:prstGeom prst="rect">
            <a:avLst/>
          </a:prstGeom>
          <a:noFill/>
        </p:spPr>
        <p:txBody>
          <a:bodyPr wrap="square" rtlCol="0">
            <a:spAutoFit/>
          </a:bodyPr>
          <a:lstStyle/>
          <a:p>
            <a:r>
              <a:rPr lang="en-IN" sz="1200" u="sng" dirty="0">
                <a:hlinkClick r:id="rId2"/>
              </a:rPr>
              <a:t>https://www.youtube.com/watch?v=hv4eEifsE08</a:t>
            </a:r>
            <a:endParaRPr lang="en-IN" sz="1200" dirty="0"/>
          </a:p>
          <a:p>
            <a:r>
              <a:rPr lang="en-IN" sz="1200" dirty="0"/>
              <a:t/>
            </a:r>
            <a:br>
              <a:rPr lang="en-IN" sz="1200" dirty="0"/>
            </a:br>
            <a:endParaRPr lang="en-IN" sz="1200" dirty="0">
              <a:solidFill>
                <a:srgbClr val="00B0F0"/>
              </a:solidFill>
            </a:endParaRPr>
          </a:p>
        </p:txBody>
      </p:sp>
    </p:spTree>
    <p:extLst>
      <p:ext uri="{BB962C8B-B14F-4D97-AF65-F5344CB8AC3E}">
        <p14:creationId xmlns:p14="http://schemas.microsoft.com/office/powerpoint/2010/main" val="6510021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29797" y="2700997"/>
            <a:ext cx="4050211" cy="1107996"/>
          </a:xfrm>
          <a:prstGeom prst="rect">
            <a:avLst/>
          </a:prstGeom>
          <a:noFill/>
        </p:spPr>
        <p:txBody>
          <a:bodyPr wrap="none" rtlCol="0">
            <a:spAutoFit/>
          </a:bodyPr>
          <a:lstStyle/>
          <a:p>
            <a:r>
              <a:rPr lang="en-IN" sz="6600" dirty="0" smtClean="0">
                <a:solidFill>
                  <a:schemeClr val="tx2">
                    <a:lumMod val="50000"/>
                    <a:lumOff val="50000"/>
                  </a:schemeClr>
                </a:solidFill>
              </a:rPr>
              <a:t>Thank you</a:t>
            </a:r>
            <a:endParaRPr lang="en-IN" sz="6600" dirty="0">
              <a:solidFill>
                <a:schemeClr val="tx2">
                  <a:lumMod val="50000"/>
                  <a:lumOff val="50000"/>
                </a:schemeClr>
              </a:solidFill>
            </a:endParaRPr>
          </a:p>
        </p:txBody>
      </p:sp>
    </p:spTree>
    <p:extLst>
      <p:ext uri="{BB962C8B-B14F-4D97-AF65-F5344CB8AC3E}">
        <p14:creationId xmlns:p14="http://schemas.microsoft.com/office/powerpoint/2010/main" val="34466328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IN" b="1" dirty="0"/>
              <a:t>Subsidiaries of </a:t>
            </a:r>
            <a:r>
              <a:rPr lang="en-IN" b="1" dirty="0" smtClean="0"/>
              <a:t>TESCO</a:t>
            </a:r>
            <a:endParaRPr lang="en-US" b="1" dirty="0"/>
          </a:p>
        </p:txBody>
      </p:sp>
      <p:sp>
        <p:nvSpPr>
          <p:cNvPr id="4" name="Content Placeholder 3"/>
          <p:cNvSpPr>
            <a:spLocks noGrp="1"/>
          </p:cNvSpPr>
          <p:nvPr>
            <p:ph idx="1"/>
          </p:nvPr>
        </p:nvSpPr>
        <p:spPr>
          <a:xfrm>
            <a:off x="838200" y="1220317"/>
            <a:ext cx="10515600" cy="5051693"/>
          </a:xfrm>
        </p:spPr>
        <p:txBody>
          <a:bodyPr>
            <a:normAutofit/>
          </a:bodyPr>
          <a:lstStyle/>
          <a:p>
            <a:pPr marL="285750" indent="-285750" fontAlgn="base">
              <a:buFont typeface="Arial" panose="020B0604020202020204" pitchFamily="34" charset="0"/>
              <a:buChar char="•"/>
            </a:pPr>
            <a:r>
              <a:rPr lang="en-IN" sz="1800" b="0" dirty="0" smtClean="0"/>
              <a:t>Tesco </a:t>
            </a:r>
            <a:r>
              <a:rPr lang="en-IN" sz="1800" b="0" dirty="0"/>
              <a:t>Bank- 50:50 joint venture with The Royal Bank of </a:t>
            </a:r>
            <a:r>
              <a:rPr lang="en-IN" sz="1800" b="0" dirty="0" smtClean="0"/>
              <a:t>Scotland</a:t>
            </a:r>
          </a:p>
          <a:p>
            <a:pPr marL="285750" indent="-285750" fontAlgn="base">
              <a:buFont typeface="Arial" panose="020B0604020202020204" pitchFamily="34" charset="0"/>
              <a:buChar char="•"/>
            </a:pPr>
            <a:endParaRPr lang="en-IN" sz="1800" b="0" dirty="0"/>
          </a:p>
          <a:p>
            <a:pPr marL="285750" indent="-285750" fontAlgn="base">
              <a:buFont typeface="Arial" panose="020B0604020202020204" pitchFamily="34" charset="0"/>
              <a:buChar char="•"/>
            </a:pPr>
            <a:r>
              <a:rPr lang="en-IN" sz="1800" b="0" dirty="0"/>
              <a:t>Tesco Mobile Telecoms-  joint venture with O2 and operates as a mobile virtual network operator (MVNO) with the exception of Hungary where the network of Vodafone Hungary is </a:t>
            </a:r>
            <a:r>
              <a:rPr lang="en-IN" sz="1800" b="0" dirty="0" smtClean="0"/>
              <a:t>used</a:t>
            </a:r>
          </a:p>
          <a:p>
            <a:pPr marL="285750" indent="-285750" fontAlgn="base">
              <a:buFont typeface="Arial" panose="020B0604020202020204" pitchFamily="34" charset="0"/>
              <a:buChar char="•"/>
            </a:pPr>
            <a:endParaRPr lang="en-IN" sz="1800" b="0" dirty="0"/>
          </a:p>
          <a:p>
            <a:pPr marL="285750" indent="-285750" fontAlgn="base">
              <a:buFont typeface="Arial" panose="020B0604020202020204" pitchFamily="34" charset="0"/>
              <a:buChar char="•"/>
            </a:pPr>
            <a:r>
              <a:rPr lang="en-IN" sz="1800" b="0" dirty="0"/>
              <a:t>Tesco Tech Support- </a:t>
            </a:r>
          </a:p>
          <a:p>
            <a:pPr marL="285750" indent="-285750" fontAlgn="base">
              <a:buFont typeface="Arial" panose="020B0604020202020204" pitchFamily="34" charset="0"/>
              <a:buChar char="•"/>
            </a:pPr>
            <a:r>
              <a:rPr lang="en-IN" sz="1800" b="0" dirty="0" err="1"/>
              <a:t>Dobbies</a:t>
            </a:r>
            <a:r>
              <a:rPr lang="en-IN" sz="1800" b="0" dirty="0"/>
              <a:t> Garden Centres- </a:t>
            </a:r>
            <a:r>
              <a:rPr lang="en-IN" sz="1800" b="0" dirty="0" err="1"/>
              <a:t>Dobbies</a:t>
            </a:r>
            <a:r>
              <a:rPr lang="en-IN" sz="1800" b="0" dirty="0"/>
              <a:t> operates 28 garden centres, half in Scotland and half in </a:t>
            </a:r>
            <a:r>
              <a:rPr lang="en-IN" sz="1800" b="0" dirty="0" smtClean="0"/>
              <a:t>England</a:t>
            </a:r>
          </a:p>
          <a:p>
            <a:pPr marL="285750" indent="-285750" fontAlgn="base">
              <a:buFont typeface="Arial" panose="020B0604020202020204" pitchFamily="34" charset="0"/>
              <a:buChar char="•"/>
            </a:pPr>
            <a:endParaRPr lang="en-IN" sz="1800" b="0" dirty="0"/>
          </a:p>
          <a:p>
            <a:pPr marL="285750" indent="-285750" fontAlgn="base">
              <a:buFont typeface="Arial" panose="020B0604020202020204" pitchFamily="34" charset="0"/>
              <a:buChar char="•"/>
            </a:pPr>
            <a:r>
              <a:rPr lang="en-IN" sz="1800" b="0" dirty="0"/>
              <a:t>Harris + </a:t>
            </a:r>
            <a:r>
              <a:rPr lang="en-IN" sz="1800" b="0" dirty="0" err="1"/>
              <a:t>Hoole</a:t>
            </a:r>
            <a:r>
              <a:rPr lang="en-IN" sz="1800" b="0" dirty="0"/>
              <a:t>-  a coffee shop </a:t>
            </a:r>
            <a:r>
              <a:rPr lang="en-IN" sz="1800" b="0" dirty="0" smtClean="0"/>
              <a:t>chain</a:t>
            </a:r>
          </a:p>
          <a:p>
            <a:pPr marL="285750" indent="-285750" fontAlgn="base">
              <a:buFont typeface="Arial" panose="020B0604020202020204" pitchFamily="34" charset="0"/>
              <a:buChar char="•"/>
            </a:pPr>
            <a:endParaRPr lang="en-IN" sz="1800" b="0" dirty="0"/>
          </a:p>
          <a:p>
            <a:pPr marL="285750" indent="-285750" fontAlgn="base">
              <a:buFont typeface="Arial" panose="020B0604020202020204" pitchFamily="34" charset="0"/>
              <a:buChar char="•"/>
            </a:pPr>
            <a:r>
              <a:rPr lang="en-IN" sz="1800" b="0" dirty="0"/>
              <a:t>Tesco Family Dining Limited- Tesco purchased the restaurant and cafe chain Giraffe in 2013 for £48.6 </a:t>
            </a:r>
            <a:r>
              <a:rPr lang="en-IN" sz="1800" b="0" dirty="0" smtClean="0"/>
              <a:t>million</a:t>
            </a:r>
          </a:p>
          <a:p>
            <a:pPr fontAlgn="base"/>
            <a:endParaRPr lang="en-IN" sz="1800" b="0" dirty="0" smtClean="0"/>
          </a:p>
          <a:p>
            <a:pPr marL="285750" indent="-285750" fontAlgn="base">
              <a:buFont typeface="Arial" panose="020B0604020202020204" pitchFamily="34" charset="0"/>
              <a:buChar char="•"/>
            </a:pPr>
            <a:endParaRPr lang="en-IN" sz="1800" b="0" dirty="0" smtClean="0"/>
          </a:p>
        </p:txBody>
      </p:sp>
      <p:sp>
        <p:nvSpPr>
          <p:cNvPr id="5" name="TextBox 4"/>
          <p:cNvSpPr txBox="1"/>
          <p:nvPr/>
        </p:nvSpPr>
        <p:spPr>
          <a:xfrm>
            <a:off x="9494893" y="5927636"/>
            <a:ext cx="1858907" cy="461665"/>
          </a:xfrm>
          <a:prstGeom prst="rect">
            <a:avLst/>
          </a:prstGeom>
          <a:noFill/>
        </p:spPr>
        <p:txBody>
          <a:bodyPr wrap="none" rtlCol="0">
            <a:spAutoFit/>
          </a:bodyPr>
          <a:lstStyle/>
          <a:p>
            <a:r>
              <a:rPr lang="en-IN" sz="1200" u="sng" dirty="0">
                <a:hlinkClick r:id="rId2"/>
              </a:rPr>
              <a:t>http://www.tescoplc.com</a:t>
            </a:r>
            <a:endParaRPr lang="en-IN" sz="1200" dirty="0"/>
          </a:p>
          <a:p>
            <a:endParaRPr lang="en-IN" sz="1200" dirty="0"/>
          </a:p>
        </p:txBody>
      </p:sp>
    </p:spTree>
    <p:extLst>
      <p:ext uri="{BB962C8B-B14F-4D97-AF65-F5344CB8AC3E}">
        <p14:creationId xmlns:p14="http://schemas.microsoft.com/office/powerpoint/2010/main" val="27696251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Share</a:t>
            </a:r>
            <a:endParaRPr lang="en-US" dirty="0"/>
          </a:p>
        </p:txBody>
      </p:sp>
      <p:sp>
        <p:nvSpPr>
          <p:cNvPr id="13" name="Text Placeholder 12"/>
          <p:cNvSpPr>
            <a:spLocks noGrp="1"/>
          </p:cNvSpPr>
          <p:nvPr>
            <p:ph type="body" sz="half" idx="2"/>
          </p:nvPr>
        </p:nvSpPr>
        <p:spPr/>
        <p:txBody>
          <a:bodyPr>
            <a:normAutofit/>
          </a:bodyPr>
          <a:lstStyle/>
          <a:p>
            <a:pPr algn="just" fontAlgn="base"/>
            <a:r>
              <a:rPr lang="en-IN" sz="2400" dirty="0"/>
              <a:t>Currently has a market share of around 28.4% in the </a:t>
            </a:r>
            <a:r>
              <a:rPr lang="en-IN" sz="2400" dirty="0" err="1"/>
              <a:t>the</a:t>
            </a:r>
            <a:r>
              <a:rPr lang="en-IN" sz="2400" dirty="0"/>
              <a:t> United Kingdom</a:t>
            </a:r>
          </a:p>
        </p:txBody>
      </p:sp>
      <p:pic>
        <p:nvPicPr>
          <p:cNvPr id="1026" name="Picture 2" descr="https://lh6.googleusercontent.com/7gmnbO2gkgj43PKI9C9ArpjqbTQkta2uxM2mk6XgRs7i5gvvCt54JkEKT8MgGPzYVDxRc4tEoj1lUbC0i4FB1PWo8LKFODApCa79hjBJfJh_ma17I1td4U--vGIdQMS6GmUlBdlT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218" y="1257300"/>
            <a:ext cx="60388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6274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s://lh5.googleusercontent.com/5RnCWKavjxaEmlff3m-3ahUwDxTWixFbPzaBmFfI8KAP4aJLrAoPYE7NoA0JPbFP_xdQfoeqMm3iG1NADr7uTSJmjVIEQjUmSEUNxD9zt-tWez19a9cMFnrDb7n2BaFRDj_pO2iV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769" y="61140"/>
            <a:ext cx="9523828" cy="617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6688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Sales !</a:t>
            </a:r>
            <a:endParaRPr lang="en-US" dirty="0"/>
          </a:p>
        </p:txBody>
      </p:sp>
      <p:sp>
        <p:nvSpPr>
          <p:cNvPr id="13" name="Text Placeholder 12"/>
          <p:cNvSpPr>
            <a:spLocks noGrp="1"/>
          </p:cNvSpPr>
          <p:nvPr>
            <p:ph type="body" sz="half" idx="2"/>
          </p:nvPr>
        </p:nvSpPr>
        <p:spPr/>
        <p:txBody>
          <a:bodyPr>
            <a:normAutofit/>
          </a:bodyPr>
          <a:lstStyle/>
          <a:p>
            <a:r>
              <a:rPr lang="en-IN" sz="2400" dirty="0"/>
              <a:t>Sales have dropped </a:t>
            </a:r>
            <a:r>
              <a:rPr lang="en-IN" sz="2400" dirty="0" smtClean="0"/>
              <a:t>consistently </a:t>
            </a:r>
            <a:r>
              <a:rPr lang="en-IN" sz="2400" dirty="0"/>
              <a:t>for the past </a:t>
            </a:r>
            <a:r>
              <a:rPr lang="en-IN" sz="2400" dirty="0" smtClean="0"/>
              <a:t>2 years</a:t>
            </a:r>
            <a:r>
              <a:rPr lang="en-IN" sz="2400" dirty="0"/>
              <a:t>, with significant drops in the European </a:t>
            </a:r>
            <a:r>
              <a:rPr lang="en-IN" sz="2400" dirty="0" smtClean="0"/>
              <a:t>region after </a:t>
            </a:r>
            <a:r>
              <a:rPr lang="en-IN" sz="2400" dirty="0"/>
              <a:t>its exit from the US market in 2013</a:t>
            </a:r>
          </a:p>
        </p:txBody>
      </p:sp>
      <p:pic>
        <p:nvPicPr>
          <p:cNvPr id="7170" name="Picture 2" descr="https://lh6.googleusercontent.com/43YqbsS5I57jPZmCMrQqe0uTCl2WPZGwq8MAUfZciVeZbyyHQSEst-pfVp5_OiMcnAbVF4O1VnkgKytfHlNOTuKR70BSPryHji-aE0iuEDqZwx0LvFYjGNSzj2Vtd8CCHrGdflzYw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436" y="907925"/>
            <a:ext cx="6930683" cy="5057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33179" y="6211669"/>
            <a:ext cx="6475940" cy="646331"/>
          </a:xfrm>
          <a:prstGeom prst="rect">
            <a:avLst/>
          </a:prstGeom>
          <a:noFill/>
        </p:spPr>
        <p:txBody>
          <a:bodyPr wrap="none" rtlCol="0">
            <a:spAutoFit/>
          </a:bodyPr>
          <a:lstStyle/>
          <a:p>
            <a:pPr algn="r"/>
            <a:r>
              <a:rPr lang="en-IN" sz="1200" u="sng" dirty="0">
                <a:hlinkClick r:id="rId3"/>
              </a:rPr>
              <a:t>http://internationalbusinessnewsweek.blogspot.in/2013/01/international-business-tesco.html</a:t>
            </a:r>
            <a:endParaRPr lang="en-IN" sz="1200" dirty="0"/>
          </a:p>
          <a:p>
            <a:pPr algn="r"/>
            <a:r>
              <a:rPr lang="en-IN" sz="1200" dirty="0"/>
              <a:t/>
            </a:r>
            <a:br>
              <a:rPr lang="en-IN" sz="1200" dirty="0"/>
            </a:br>
            <a:endParaRPr lang="en-IN" sz="1200" dirty="0"/>
          </a:p>
        </p:txBody>
      </p:sp>
    </p:spTree>
    <p:extLst>
      <p:ext uri="{BB962C8B-B14F-4D97-AF65-F5344CB8AC3E}">
        <p14:creationId xmlns:p14="http://schemas.microsoft.com/office/powerpoint/2010/main" val="7331698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Sales !</a:t>
            </a:r>
            <a:endParaRPr lang="en-US" dirty="0"/>
          </a:p>
        </p:txBody>
      </p:sp>
      <p:sp>
        <p:nvSpPr>
          <p:cNvPr id="13" name="Text Placeholder 12"/>
          <p:cNvSpPr>
            <a:spLocks noGrp="1"/>
          </p:cNvSpPr>
          <p:nvPr>
            <p:ph type="body" sz="half" idx="2"/>
          </p:nvPr>
        </p:nvSpPr>
        <p:spPr/>
        <p:txBody>
          <a:bodyPr>
            <a:normAutofit/>
          </a:bodyPr>
          <a:lstStyle/>
          <a:p>
            <a:r>
              <a:rPr lang="en-IN" sz="2400" dirty="0"/>
              <a:t>Tesco sales fall at fastest rate for 20 </a:t>
            </a:r>
            <a:r>
              <a:rPr lang="en-IN" sz="2400" dirty="0" smtClean="0"/>
              <a:t>years and </a:t>
            </a:r>
            <a:r>
              <a:rPr lang="en-IN" sz="2400" dirty="0"/>
              <a:t>share value plummets </a:t>
            </a:r>
            <a:r>
              <a:rPr lang="en-IN" sz="2400" dirty="0" smtClean="0"/>
              <a:t>another £650 </a:t>
            </a:r>
            <a:r>
              <a:rPr lang="en-IN" sz="2400" dirty="0"/>
              <a:t>million in 2014.</a:t>
            </a:r>
          </a:p>
        </p:txBody>
      </p:sp>
      <p:pic>
        <p:nvPicPr>
          <p:cNvPr id="11266" name="Picture 2" descr="https://lh3.googleusercontent.com/5mLoQN_PhuC9P6JLO1-P6bKWxwSi3R74SOkk7j9PXh9-ANU74pVF9btXg_OewWWJtsrZsYmMZSnesValQ1c-X9thgEicDmxLsozyxmt-FPJLICnF5lyrcElKOi9yBMBdneTqHWwiL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742" y="1341487"/>
            <a:ext cx="6463051" cy="38635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59502" y="6004171"/>
            <a:ext cx="6281291" cy="1015663"/>
          </a:xfrm>
          <a:prstGeom prst="rect">
            <a:avLst/>
          </a:prstGeom>
          <a:noFill/>
        </p:spPr>
        <p:txBody>
          <a:bodyPr wrap="square" rtlCol="0">
            <a:spAutoFit/>
          </a:bodyPr>
          <a:lstStyle/>
          <a:p>
            <a:pPr algn="r"/>
            <a:r>
              <a:rPr lang="en-IN" sz="1200" u="sng" dirty="0">
                <a:hlinkClick r:id="rId3"/>
              </a:rPr>
              <a:t>http://www.dailymail.co.uk/news/article-2766306/Tesco-crisis-national-issue-affects-British-business-community-say-critics-supermarket-brings-new-finance-director-three-months-early.html</a:t>
            </a:r>
            <a:endParaRPr lang="en-IN" sz="1200" dirty="0"/>
          </a:p>
          <a:p>
            <a:pPr algn="r"/>
            <a:r>
              <a:rPr lang="en-IN" sz="1200" dirty="0"/>
              <a:t/>
            </a:r>
            <a:br>
              <a:rPr lang="en-IN" sz="1200" dirty="0"/>
            </a:br>
            <a:endParaRPr lang="en-IN" sz="1200" dirty="0"/>
          </a:p>
        </p:txBody>
      </p:sp>
    </p:spTree>
    <p:extLst>
      <p:ext uri="{BB962C8B-B14F-4D97-AF65-F5344CB8AC3E}">
        <p14:creationId xmlns:p14="http://schemas.microsoft.com/office/powerpoint/2010/main" val="3952226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IN" b="1" dirty="0"/>
              <a:t>GROWTH STRATEGY</a:t>
            </a:r>
            <a:r>
              <a:rPr lang="en-IN" b="1" dirty="0" smtClean="0"/>
              <a:t>:</a:t>
            </a:r>
            <a:endParaRPr lang="en-US" b="1" dirty="0"/>
          </a:p>
        </p:txBody>
      </p:sp>
      <p:sp>
        <p:nvSpPr>
          <p:cNvPr id="4" name="Content Placeholder 3"/>
          <p:cNvSpPr>
            <a:spLocks noGrp="1"/>
          </p:cNvSpPr>
          <p:nvPr>
            <p:ph idx="1"/>
          </p:nvPr>
        </p:nvSpPr>
        <p:spPr>
          <a:xfrm>
            <a:off x="838200" y="1220317"/>
            <a:ext cx="10515600" cy="5425182"/>
          </a:xfrm>
        </p:spPr>
        <p:txBody>
          <a:bodyPr>
            <a:normAutofit/>
          </a:bodyPr>
          <a:lstStyle/>
          <a:p>
            <a:r>
              <a:rPr lang="en-IN" sz="1900" b="0" dirty="0"/>
              <a:t>In May 2011, Tesco committed £1 billion capital and revenue investment, and set out a seven part strategy to achieve goals of being highly valued by customers and long-term growth</a:t>
            </a:r>
            <a:r>
              <a:rPr lang="en-IN" sz="1900" b="0" dirty="0" smtClean="0"/>
              <a:t>:</a:t>
            </a:r>
          </a:p>
          <a:p>
            <a:endParaRPr lang="en-IN" sz="1800" b="0" dirty="0"/>
          </a:p>
          <a:p>
            <a:pPr marL="342900" indent="-342900" fontAlgn="base">
              <a:buFont typeface="Arial" panose="020B0604020202020204" pitchFamily="34" charset="0"/>
              <a:buChar char="•"/>
            </a:pPr>
            <a:r>
              <a:rPr lang="en-IN" sz="1800" b="0" dirty="0"/>
              <a:t>Grow the UK core business</a:t>
            </a:r>
          </a:p>
          <a:p>
            <a:pPr marL="690563" lvl="1" indent="-457200" fontAlgn="base">
              <a:buFont typeface="+mj-lt"/>
              <a:buAutoNum type="alphaLcParenR"/>
            </a:pPr>
            <a:r>
              <a:rPr lang="en-IN" sz="1800" dirty="0"/>
              <a:t>increasing staff members by 20,000 in 2 years.</a:t>
            </a:r>
          </a:p>
          <a:p>
            <a:pPr marL="690563" lvl="1" indent="-457200" fontAlgn="base">
              <a:buFont typeface="+mj-lt"/>
              <a:buAutoNum type="alphaLcParenR"/>
            </a:pPr>
            <a:r>
              <a:rPr lang="en-IN" sz="1800" dirty="0"/>
              <a:t>renovating existing stores</a:t>
            </a:r>
          </a:p>
          <a:p>
            <a:pPr marL="690563" lvl="1" indent="-457200" fontAlgn="base">
              <a:buFont typeface="+mj-lt"/>
              <a:buAutoNum type="alphaLcParenR"/>
            </a:pPr>
            <a:r>
              <a:rPr lang="en-IN" sz="1800" dirty="0"/>
              <a:t>introducing more </a:t>
            </a:r>
            <a:r>
              <a:rPr lang="en-IN" sz="1800" dirty="0" smtClean="0"/>
              <a:t>promotions</a:t>
            </a:r>
          </a:p>
          <a:p>
            <a:pPr lvl="1" fontAlgn="base"/>
            <a:endParaRPr lang="en-IN" sz="1800" dirty="0"/>
          </a:p>
          <a:p>
            <a:pPr marL="342900" indent="-342900" fontAlgn="base">
              <a:buFont typeface="Arial" panose="020B0604020202020204" pitchFamily="34" charset="0"/>
              <a:buChar char="•"/>
            </a:pPr>
            <a:r>
              <a:rPr lang="en-IN" sz="1800" b="0" dirty="0"/>
              <a:t>Be as strong in all products sold</a:t>
            </a:r>
          </a:p>
          <a:p>
            <a:pPr marL="690563" lvl="1" indent="-457200" fontAlgn="base">
              <a:buFont typeface="+mj-lt"/>
              <a:buAutoNum type="alphaLcParenR"/>
            </a:pPr>
            <a:r>
              <a:rPr lang="en-IN" sz="1800" dirty="0"/>
              <a:t>develop its own label brands</a:t>
            </a:r>
          </a:p>
          <a:p>
            <a:pPr marL="690563" lvl="1" indent="-457200" fontAlgn="base">
              <a:buFont typeface="+mj-lt"/>
              <a:buAutoNum type="alphaLcParenR"/>
            </a:pPr>
            <a:r>
              <a:rPr lang="en-IN" sz="1800" dirty="0"/>
              <a:t>provide customers with quality products at competitive prices</a:t>
            </a:r>
          </a:p>
          <a:p>
            <a:pPr fontAlgn="base"/>
            <a:endParaRPr lang="en-IN" sz="1800" b="0" dirty="0" smtClean="0"/>
          </a:p>
          <a:p>
            <a:pPr marL="285750" indent="-285750" fontAlgn="base">
              <a:buFont typeface="Arial" panose="020B0604020202020204" pitchFamily="34" charset="0"/>
              <a:buChar char="•"/>
            </a:pPr>
            <a:endParaRPr lang="en-IN" sz="1800" b="0" dirty="0" smtClean="0"/>
          </a:p>
          <a:p>
            <a:pPr algn="r"/>
            <a:r>
              <a:rPr lang="en-IN" sz="1300" b="0" u="sng" dirty="0">
                <a:hlinkClick r:id="rId2"/>
              </a:rPr>
              <a:t>http://essentialmarketingplanning.blogspot.in/2011/05/tesco-7-step-strategy-for-growth.html</a:t>
            </a:r>
            <a:endParaRPr lang="en-IN" sz="1300" b="0" dirty="0"/>
          </a:p>
          <a:p>
            <a:pPr algn="r"/>
            <a:r>
              <a:rPr lang="en-IN" sz="1300" b="0" u="sng" dirty="0">
                <a:hlinkClick r:id="rId3"/>
              </a:rPr>
              <a:t>http://</a:t>
            </a:r>
            <a:r>
              <a:rPr lang="en-IN" sz="1300" b="0" u="sng" dirty="0" smtClean="0">
                <a:hlinkClick r:id="rId3"/>
              </a:rPr>
              <a:t>businesscasestudies.co.uk/tesco/vision-values-and-business-strategies/strategy.html#axzz3gy95dSxS</a:t>
            </a:r>
            <a:endParaRPr lang="en-IN" sz="1300" b="0" dirty="0"/>
          </a:p>
        </p:txBody>
      </p:sp>
    </p:spTree>
    <p:extLst>
      <p:ext uri="{BB962C8B-B14F-4D97-AF65-F5344CB8AC3E}">
        <p14:creationId xmlns:p14="http://schemas.microsoft.com/office/powerpoint/2010/main" val="31946604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9427"/>
          </a:xfrm>
        </p:spPr>
        <p:txBody>
          <a:bodyPr>
            <a:normAutofit fontScale="90000"/>
          </a:bodyPr>
          <a:lstStyle/>
          <a:p>
            <a:r>
              <a:rPr lang="en-IN" b="1" dirty="0"/>
              <a:t>GROWTH STRATEGY</a:t>
            </a:r>
            <a:r>
              <a:rPr lang="en-IN" b="1" dirty="0" smtClean="0"/>
              <a:t>:</a:t>
            </a:r>
            <a:endParaRPr lang="en-US" b="1" dirty="0"/>
          </a:p>
        </p:txBody>
      </p:sp>
      <p:sp>
        <p:nvSpPr>
          <p:cNvPr id="4" name="Content Placeholder 3"/>
          <p:cNvSpPr>
            <a:spLocks noGrp="1"/>
          </p:cNvSpPr>
          <p:nvPr>
            <p:ph idx="1"/>
          </p:nvPr>
        </p:nvSpPr>
        <p:spPr>
          <a:xfrm>
            <a:off x="838200" y="1220316"/>
            <a:ext cx="10515600" cy="5888822"/>
          </a:xfrm>
        </p:spPr>
        <p:txBody>
          <a:bodyPr>
            <a:normAutofit fontScale="55000" lnSpcReduction="20000"/>
          </a:bodyPr>
          <a:lstStyle/>
          <a:p>
            <a:pPr marL="457200" indent="-457200" fontAlgn="base">
              <a:buFont typeface="Arial" panose="020B0604020202020204" pitchFamily="34" charset="0"/>
              <a:buChar char="•"/>
            </a:pPr>
            <a:r>
              <a:rPr lang="en-IN" sz="2700" b="0" dirty="0" smtClean="0"/>
              <a:t>Be </a:t>
            </a:r>
            <a:r>
              <a:rPr lang="en-IN" sz="2700" b="0" dirty="0"/>
              <a:t>an outstanding international retailer, in stores and online</a:t>
            </a:r>
          </a:p>
          <a:p>
            <a:pPr marL="747713" lvl="1" indent="-514350" fontAlgn="base">
              <a:buFont typeface="+mj-lt"/>
              <a:buAutoNum type="alphaLcParenR"/>
            </a:pPr>
            <a:r>
              <a:rPr lang="en-IN" sz="2700" dirty="0"/>
              <a:t>In 2012, this generated 30% profits</a:t>
            </a:r>
          </a:p>
          <a:p>
            <a:pPr marL="747713" lvl="1" indent="-514350" fontAlgn="base">
              <a:buFont typeface="+mj-lt"/>
              <a:buAutoNum type="alphaLcParenR"/>
            </a:pPr>
            <a:r>
              <a:rPr lang="en-IN" sz="2700" dirty="0"/>
              <a:t>opening new franchise in </a:t>
            </a:r>
            <a:r>
              <a:rPr lang="en-IN" sz="2700" dirty="0" err="1"/>
              <a:t>dif</a:t>
            </a:r>
            <a:r>
              <a:rPr lang="en-IN" sz="2700" dirty="0"/>
              <a:t> </a:t>
            </a:r>
            <a:r>
              <a:rPr lang="en-IN" sz="2700" dirty="0" smtClean="0"/>
              <a:t>countries</a:t>
            </a:r>
          </a:p>
          <a:p>
            <a:pPr marL="747713" lvl="1" indent="-514350" fontAlgn="base">
              <a:buFont typeface="+mj-lt"/>
              <a:buAutoNum type="alphaLcParenR"/>
            </a:pPr>
            <a:endParaRPr lang="en-IN" sz="2700" dirty="0"/>
          </a:p>
          <a:p>
            <a:pPr marL="457200" indent="-457200" fontAlgn="base">
              <a:buFont typeface="Arial" panose="020B0604020202020204" pitchFamily="34" charset="0"/>
              <a:buChar char="•"/>
            </a:pPr>
            <a:r>
              <a:rPr lang="en-IN" sz="2700" b="0" dirty="0"/>
              <a:t>Grow retailing services in all markets</a:t>
            </a:r>
          </a:p>
          <a:p>
            <a:pPr marL="747713" lvl="1" indent="-514350" fontAlgn="base">
              <a:buFont typeface="+mj-lt"/>
              <a:buAutoNum type="alphaLcParenR"/>
            </a:pPr>
            <a:r>
              <a:rPr lang="en-IN" sz="2700" dirty="0"/>
              <a:t>potential for future growth in financial services</a:t>
            </a:r>
          </a:p>
          <a:p>
            <a:pPr marL="747713" lvl="1" indent="-514350" fontAlgn="base">
              <a:buFont typeface="+mj-lt"/>
              <a:buAutoNum type="alphaLcParenR"/>
            </a:pPr>
            <a:r>
              <a:rPr lang="en-IN" sz="2700" dirty="0" err="1"/>
              <a:t>tesco</a:t>
            </a:r>
            <a:r>
              <a:rPr lang="en-IN" sz="2700" dirty="0"/>
              <a:t> bank generated 1 pound revenue in </a:t>
            </a:r>
            <a:r>
              <a:rPr lang="en-IN" sz="2700" dirty="0" smtClean="0"/>
              <a:t>2012</a:t>
            </a:r>
          </a:p>
          <a:p>
            <a:pPr marL="747713" lvl="1" indent="-514350" fontAlgn="base">
              <a:buFont typeface="+mj-lt"/>
              <a:buAutoNum type="alphaLcParenR"/>
            </a:pPr>
            <a:endParaRPr lang="en-IN" sz="2700" dirty="0" smtClean="0"/>
          </a:p>
          <a:p>
            <a:pPr marL="457200" indent="-457200" fontAlgn="base">
              <a:buFont typeface="Arial" panose="020B0604020202020204" pitchFamily="34" charset="0"/>
              <a:buChar char="•"/>
            </a:pPr>
            <a:r>
              <a:rPr lang="en-IN" sz="2700" b="0" dirty="0"/>
              <a:t>Put sustainability and responsibility to local communities at the heart of the business, through “3 Big Ambitions”</a:t>
            </a:r>
          </a:p>
          <a:p>
            <a:pPr marL="747713" lvl="1" indent="-514350" fontAlgn="base">
              <a:buFont typeface="+mj-lt"/>
              <a:buAutoNum type="alphaLcParenR"/>
            </a:pPr>
            <a:r>
              <a:rPr lang="en-IN" sz="2700" dirty="0"/>
              <a:t>Reduce food waste globally</a:t>
            </a:r>
          </a:p>
          <a:p>
            <a:pPr marL="747713" lvl="1" indent="-514350" fontAlgn="base">
              <a:buFont typeface="+mj-lt"/>
              <a:buAutoNum type="alphaLcParenR"/>
            </a:pPr>
            <a:r>
              <a:rPr lang="en-IN" sz="2700" dirty="0"/>
              <a:t>Improve health by providing customers with the information and choices to live healthier life.</a:t>
            </a:r>
          </a:p>
          <a:p>
            <a:pPr marL="747713" lvl="1" indent="-514350" fontAlgn="base">
              <a:buFont typeface="+mj-lt"/>
              <a:buAutoNum type="alphaLcParenR"/>
            </a:pPr>
            <a:r>
              <a:rPr lang="en-IN" sz="2700" dirty="0"/>
              <a:t>To create new job </a:t>
            </a:r>
            <a:r>
              <a:rPr lang="en-IN" sz="2700" dirty="0" smtClean="0"/>
              <a:t>opportunities</a:t>
            </a:r>
          </a:p>
          <a:p>
            <a:pPr marL="747713" lvl="1" indent="-514350" fontAlgn="base">
              <a:buFont typeface="+mj-lt"/>
              <a:buAutoNum type="alphaLcParenR"/>
            </a:pPr>
            <a:endParaRPr lang="en-IN" sz="2700" dirty="0"/>
          </a:p>
          <a:p>
            <a:pPr marL="457200" indent="-457200" fontAlgn="base">
              <a:buFont typeface="Arial" panose="020B0604020202020204" pitchFamily="34" charset="0"/>
              <a:buChar char="•"/>
            </a:pPr>
            <a:r>
              <a:rPr lang="en-IN" sz="2700" b="0" dirty="0"/>
              <a:t>Build the employee team to be able to create more value for </a:t>
            </a:r>
            <a:r>
              <a:rPr lang="en-IN" sz="2700" b="0" dirty="0" smtClean="0"/>
              <a:t>customers</a:t>
            </a:r>
          </a:p>
          <a:p>
            <a:pPr marL="457200" indent="-457200" fontAlgn="base">
              <a:buFont typeface="Arial" panose="020B0604020202020204" pitchFamily="34" charset="0"/>
              <a:buChar char="•"/>
            </a:pPr>
            <a:endParaRPr lang="en-IN" sz="2700" b="0" dirty="0"/>
          </a:p>
          <a:p>
            <a:pPr marL="457200" indent="-457200" fontAlgn="base">
              <a:buFont typeface="Arial" panose="020B0604020202020204" pitchFamily="34" charset="0"/>
              <a:buChar char="•"/>
            </a:pPr>
            <a:r>
              <a:rPr lang="en-IN" sz="2700" b="0" dirty="0"/>
              <a:t>Create highly valued brands that win and retain customer </a:t>
            </a:r>
            <a:r>
              <a:rPr lang="en-IN" sz="2700" b="0" dirty="0" smtClean="0"/>
              <a:t>loyalty</a:t>
            </a:r>
          </a:p>
          <a:p>
            <a:pPr algn="r"/>
            <a:r>
              <a:rPr lang="en-IN" sz="2000" b="0" u="sng" dirty="0">
                <a:hlinkClick r:id="rId2"/>
              </a:rPr>
              <a:t>http://essentialmarketingplanning.blogspot.in/2011/05/tesco-7-step-strategy-for-growth.html</a:t>
            </a:r>
            <a:endParaRPr lang="en-IN" sz="2000" b="0" dirty="0"/>
          </a:p>
          <a:p>
            <a:pPr algn="r"/>
            <a:r>
              <a:rPr lang="en-IN" sz="2000" b="0" u="sng" dirty="0">
                <a:hlinkClick r:id="rId3"/>
              </a:rPr>
              <a:t>http://businesscasestudies.co.uk/tesco/vision-values-and-business-strategies/strategy.html#axzz3gy95dSxS</a:t>
            </a:r>
            <a:endParaRPr lang="en-IN" sz="2000" b="0" dirty="0"/>
          </a:p>
          <a:p>
            <a:pPr algn="r"/>
            <a:r>
              <a:rPr lang="en-IN" sz="2000" dirty="0"/>
              <a:t/>
            </a:r>
            <a:br>
              <a:rPr lang="en-IN" sz="2000" dirty="0"/>
            </a:br>
            <a:endParaRPr lang="en-IN" sz="2700" b="0" dirty="0" smtClean="0"/>
          </a:p>
        </p:txBody>
      </p:sp>
    </p:spTree>
    <p:extLst>
      <p:ext uri="{BB962C8B-B14F-4D97-AF65-F5344CB8AC3E}">
        <p14:creationId xmlns:p14="http://schemas.microsoft.com/office/powerpoint/2010/main" val="1219362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Mix">
  <a:themeElements>
    <a:clrScheme name="Custom 561">
      <a:dk1>
        <a:sysClr val="windowText" lastClr="000000"/>
      </a:dk1>
      <a:lt1>
        <a:sysClr val="window" lastClr="FFFFFF"/>
      </a:lt1>
      <a:dk2>
        <a:srgbClr val="0E0600"/>
      </a:dk2>
      <a:lt2>
        <a:srgbClr val="FCF5EF"/>
      </a:lt2>
      <a:accent1>
        <a:srgbClr val="DD5900"/>
      </a:accent1>
      <a:accent2>
        <a:srgbClr val="FFB900"/>
      </a:accent2>
      <a:accent3>
        <a:srgbClr val="DC3C00"/>
      </a:accent3>
      <a:accent4>
        <a:srgbClr val="00BCF2"/>
      </a:accent4>
      <a:accent5>
        <a:srgbClr val="00B294"/>
      </a:accent5>
      <a:accent6>
        <a:srgbClr val="68217A"/>
      </a:accent6>
      <a:hlink>
        <a:srgbClr val="00BCF2"/>
      </a:hlink>
      <a:folHlink>
        <a:srgbClr val="68217A"/>
      </a:folHlink>
    </a:clrScheme>
    <a:fontScheme name="Custom 3">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e an Office Mix.potx" id="{4B7366DC-B74D-454D-9AF1-C5E1E2713A61}" vid="{D9FD2935-D4F2-4034-8F2D-E6786535C4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6494B6-1467-40D3-9D2C-6096235D25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Create an Office Mix</Template>
  <TotalTime>128</TotalTime>
  <Words>1248</Words>
  <Application>Microsoft Office PowerPoint</Application>
  <PresentationFormat>Widescreen</PresentationFormat>
  <Paragraphs>168</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Georgia</vt:lpstr>
      <vt:lpstr>Segoe UI</vt:lpstr>
      <vt:lpstr>Segoe UI Light</vt:lpstr>
      <vt:lpstr>Wingdings</vt:lpstr>
      <vt:lpstr>Office Mix</vt:lpstr>
      <vt:lpstr>Case study : Tesco</vt:lpstr>
      <vt:lpstr>Company Profile</vt:lpstr>
      <vt:lpstr>Subsidiaries of TESCO</vt:lpstr>
      <vt:lpstr>Market Share</vt:lpstr>
      <vt:lpstr>PowerPoint Presentation</vt:lpstr>
      <vt:lpstr>Sales !</vt:lpstr>
      <vt:lpstr>Sales !</vt:lpstr>
      <vt:lpstr>GROWTH STRATEGY:</vt:lpstr>
      <vt:lpstr>GROWTH STRATEGY:</vt:lpstr>
      <vt:lpstr>PowerPoint Presentation</vt:lpstr>
      <vt:lpstr>PowerPoint Presentation</vt:lpstr>
      <vt:lpstr>Tesco Club card</vt:lpstr>
      <vt:lpstr>PROJECT ROLLING BALL:</vt:lpstr>
      <vt:lpstr>PowerPoint Presentation</vt:lpstr>
      <vt:lpstr>SUCCESS OF LOYALTY PROGRAM</vt:lpstr>
      <vt:lpstr>Other Major Marketing Strategies</vt:lpstr>
      <vt:lpstr>Other Major Marketing Strategies</vt:lpstr>
      <vt:lpstr>Other Major Marketing Strategies</vt:lpstr>
      <vt:lpstr>Other Major Marketing Strategies</vt:lpstr>
      <vt:lpstr>Other Major Marketing Strategies</vt:lpstr>
      <vt:lpstr>Recommendations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 Tesco</dc:title>
  <dc:creator>Sameer</dc:creator>
  <cp:keywords/>
  <cp:lastModifiedBy>Sameer</cp:lastModifiedBy>
  <cp:revision>12</cp:revision>
  <dcterms:created xsi:type="dcterms:W3CDTF">2015-07-29T08:06:13Z</dcterms:created>
  <dcterms:modified xsi:type="dcterms:W3CDTF">2015-07-29T10:14:48Z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TC043863139991</vt:lpwstr>
  </property>
</Properties>
</file>